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4" r:id="rId1"/>
    <p:sldMasterId id="2147483735" r:id="rId2"/>
  </p:sldMasterIdLst>
  <p:notesMasterIdLst>
    <p:notesMasterId r:id="rId25"/>
  </p:notesMasterIdLst>
  <p:sldIdLst>
    <p:sldId id="316" r:id="rId3"/>
    <p:sldId id="360" r:id="rId4"/>
    <p:sldId id="381" r:id="rId5"/>
    <p:sldId id="385" r:id="rId6"/>
    <p:sldId id="417" r:id="rId7"/>
    <p:sldId id="434" r:id="rId8"/>
    <p:sldId id="717" r:id="rId9"/>
    <p:sldId id="815" r:id="rId10"/>
    <p:sldId id="816" r:id="rId11"/>
    <p:sldId id="817" r:id="rId12"/>
    <p:sldId id="818" r:id="rId13"/>
    <p:sldId id="819" r:id="rId14"/>
    <p:sldId id="820" r:id="rId15"/>
    <p:sldId id="828" r:id="rId16"/>
    <p:sldId id="829" r:id="rId17"/>
    <p:sldId id="830" r:id="rId18"/>
    <p:sldId id="831" r:id="rId19"/>
    <p:sldId id="832" r:id="rId20"/>
    <p:sldId id="833" r:id="rId21"/>
    <p:sldId id="834" r:id="rId22"/>
    <p:sldId id="835" r:id="rId23"/>
    <p:sldId id="836"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68" autoAdjust="0"/>
    <p:restoredTop sz="85180" autoAdjust="0"/>
  </p:normalViewPr>
  <p:slideViewPr>
    <p:cSldViewPr snapToGrid="0">
      <p:cViewPr>
        <p:scale>
          <a:sx n="75" d="100"/>
          <a:sy n="75" d="100"/>
        </p:scale>
        <p:origin x="-270" y="204"/>
      </p:cViewPr>
      <p:guideLst>
        <p:guide orient="horz" pos="2160"/>
        <p:guide orient="horz" pos="1002"/>
        <p:guide pos="2880"/>
        <p:guide pos="52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3" d="100"/>
          <a:sy n="83" d="100"/>
        </p:scale>
        <p:origin x="-204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4578"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a:extLst>
        </p:spPr>
        <p:txBody>
          <a:bodyPr vert="horz" wrap="non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1944579" name="Rectangle 3"/>
          <p:cNvSpPr>
            <a:spLocks noGrp="1" noChangeArrowheads="1"/>
          </p:cNvSpPr>
          <p:nvPr>
            <p:ph type="dt" idx="1"/>
          </p:nvPr>
        </p:nvSpPr>
        <p:spPr bwMode="auto">
          <a:xfrm>
            <a:off x="3886200" y="0"/>
            <a:ext cx="2971800" cy="457200"/>
          </a:xfrm>
          <a:prstGeom prst="rect">
            <a:avLst/>
          </a:prstGeom>
          <a:noFill/>
          <a:ln>
            <a:noFill/>
          </a:ln>
          <a:effectLst/>
          <a:extLst>
            <a:ext uri="{FAA26D3D-D897-4be2-8F04-BA451C77F1D7}"/>
          </a:extLst>
        </p:spPr>
        <p:txBody>
          <a:bodyPr vert="horz" wrap="non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458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FAA26D3D-D897-4be2-8F04-BA451C77F1D7}"/>
          </a:extLst>
        </p:spPr>
        <p:txBody>
          <a:bodyPr vert="horz" wrap="non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44582" name="Rectangle 6"/>
          <p:cNvSpPr>
            <a:spLocks noGrp="1" noChangeArrowheads="1"/>
          </p:cNvSpPr>
          <p:nvPr>
            <p:ph type="ftr" sz="quarter" idx="4"/>
          </p:nvPr>
        </p:nvSpPr>
        <p:spPr bwMode="auto">
          <a:xfrm>
            <a:off x="0" y="8686800"/>
            <a:ext cx="2971800" cy="457200"/>
          </a:xfrm>
          <a:prstGeom prst="rect">
            <a:avLst/>
          </a:prstGeom>
          <a:noFill/>
          <a:ln>
            <a:noFill/>
          </a:ln>
          <a:effectLst/>
          <a:extLst>
            <a:ext uri="{FAA26D3D-D897-4be2-8F04-BA451C77F1D7}"/>
          </a:extLst>
        </p:spPr>
        <p:txBody>
          <a:bodyPr vert="horz" wrap="non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US"/>
          </a:p>
        </p:txBody>
      </p:sp>
      <p:sp>
        <p:nvSpPr>
          <p:cNvPr id="194458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FAA26D3D-D897-4be2-8F04-BA451C77F1D7}"/>
          </a:extLst>
        </p:spPr>
        <p:txBody>
          <a:bodyPr vert="horz" wrap="non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5BF81156-E6AF-44C8-BBE8-65F3689151C1}" type="slidenum">
              <a:rPr lang="en-US"/>
              <a:pPr>
                <a:defRPr/>
              </a:pPr>
              <a:t>‹#›</a:t>
            </a:fld>
            <a:endParaRPr lang="en-US" dirty="0"/>
          </a:p>
        </p:txBody>
      </p:sp>
    </p:spTree>
    <p:extLst>
      <p:ext uri="{BB962C8B-B14F-4D97-AF65-F5344CB8AC3E}">
        <p14:creationId xmlns:p14="http://schemas.microsoft.com/office/powerpoint/2010/main" val="7519573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BF81156-E6AF-44C8-BBE8-65F3689151C1}"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You are an important member of the health team.</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Each person must do his or her part to provide safe and effective care.</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10</a:t>
            </a:fld>
            <a:endParaRPr lang="en-US" smtClean="0">
              <a:latin typeface="Arial" charset="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Arrive on your nursing unit a few minutes early.</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 Focus on Communication: Attendance on p. 38</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Prepare to stay longer to work overtime.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“statements that signal a bad attitude” on p. 38 in the textbook.</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11</a:t>
            </a:fld>
            <a:endParaRPr lang="en-US" smtClean="0">
              <a:latin typeface="Arial" charset="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Remove yourself from a group or situation where others are gossiping.</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Avoid talking about patients, residents, the agency, or co-workers when others are present.</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Share information only with the nurse.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To eavesdrop means to listen in or overhear what others are saying. It invades a person’s privacy.</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 Focus on Communication: Confidentiality on p. 38.</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12</a:t>
            </a:fld>
            <a:endParaRPr lang="en-US" smtClean="0">
              <a:latin typeface="Arial" charset="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dirty="0" smtClean="0"/>
              <a:t>Review the practices in Box 4-1 on p. 33.</a:t>
            </a:r>
          </a:p>
          <a:p>
            <a:pPr marL="228600" indent="-228600">
              <a:buFont typeface="Arial" pitchFamily="34" charset="0"/>
              <a:buChar char="•"/>
            </a:pPr>
            <a:r>
              <a:rPr lang="en-US" dirty="0" smtClean="0"/>
              <a:t>Some speech and language used in home and social settings is not proper at work.</a:t>
            </a: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13</a:t>
            </a:fld>
            <a:endParaRPr lang="en-US" smtClean="0">
              <a:latin typeface="Arial" charset="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Courtesies are polite, considerate, or helpful comments or acts.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When you tend to personal matters at work, care is neglected.</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Letting personal matters interfere with the job is a reason for losing your job. See the list of ways to keep personal matters out of the workplace on p. 39.</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14</a:t>
            </a:fld>
            <a:endParaRPr lang="en-US" smtClean="0">
              <a:latin typeface="Arial" charset="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Do not take longer than allowed for meals and breaks.</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15</a:t>
            </a:fld>
            <a:endParaRPr lang="en-US" smtClean="0">
              <a:latin typeface="Arial" charset="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None/>
            </a:pP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16</a:t>
            </a:fld>
            <a:endParaRPr lang="en-US" smtClean="0">
              <a:latin typeface="Arial" charset="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None/>
            </a:pP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17</a:t>
            </a:fld>
            <a:endParaRPr lang="en-US" smtClean="0">
              <a:latin typeface="Arial" charset="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Some tasks are done at certain times. Others are done by the end of the shift.</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Priorities change as the person’s needs change.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You can ask the nurse to help you plan your work to give safe, thorough care and to make good use of your time.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 the list of how to set priorities on p. 40.</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contents of Box 4-6 on p. 40.</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18</a:t>
            </a:fld>
            <a:endParaRPr lang="en-US" smtClean="0">
              <a:latin typeface="Arial" charset="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Stress affects the whole person (physically, mentally, socially, and spiritually).</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Prolonged or frequent stress threatens physical and mental health.</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 the list of ways to cope with stress on p. 40.</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19</a:t>
            </a:fld>
            <a:endParaRPr lang="en-US" smtClean="0">
              <a:latin typeface="Arial" charset="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ln>
            <a:miter lim="800000"/>
            <a:headEnd/>
            <a:tailEnd/>
          </a:ln>
        </p:spPr>
        <p:txBody>
          <a:bodyPr/>
          <a:lstStyle/>
          <a:p>
            <a:pPr>
              <a:defRPr/>
            </a:pPr>
            <a:fld id="{1EC53791-3B67-456B-BE62-314E38E80534}" type="slidenum">
              <a:rPr lang="en-US" smtClean="0">
                <a:latin typeface="Arial" charset="0"/>
                <a:ea typeface="ＭＳ Ｐゴシック" charset="-128"/>
              </a:rPr>
              <a:pPr>
                <a:defRPr/>
              </a:pPr>
              <a:t>2</a:t>
            </a:fld>
            <a:endParaRPr lang="en-US" smtClean="0">
              <a:latin typeface="Arial" charset="0"/>
              <a:ea typeface="ＭＳ Ｐゴシック" charset="-128"/>
            </a:endParaRPr>
          </a:p>
        </p:txBody>
      </p:sp>
      <p:sp>
        <p:nvSpPr>
          <p:cNvPr id="63491" name="Rectangle 2"/>
          <p:cNvSpPr>
            <a:spLocks noGrp="1" noRot="1" noChangeAspect="1" noChangeArrowheads="1" noTextEdit="1"/>
          </p:cNvSpPr>
          <p:nvPr>
            <p:ph type="sldImg"/>
          </p:nvPr>
        </p:nvSpPr>
        <p:spPr>
          <a:solidFill>
            <a:srgbClr val="FFFFFF"/>
          </a:solidFill>
          <a:ln/>
        </p:spPr>
      </p:sp>
      <p:sp>
        <p:nvSpPr>
          <p:cNvPr id="6349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Work ethics deals with behavior in the workplace.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Your conduct reflects your choices and judgments.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Focus on Communication: Harassment on p. 41.</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Do not offend others by your gestures, remarks, or use of touch. Do not offend them with jokes, photos, or other pictures.</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20</a:t>
            </a:fld>
            <a:endParaRPr lang="en-US" smtClean="0">
              <a:latin typeface="Arial" charset="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In extreme cases, jobs are threatened if sexual favors are not granted.</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Employee orientation programs address harassment.</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If you are unsure about your own or another person’s remarks or behaviors, talk to the nurse.</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21</a:t>
            </a:fld>
            <a:endParaRPr lang="en-US" smtClean="0">
              <a:latin typeface="Arial" charset="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Write a resignation letter or complete a form in the human resources office.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contents in Box 4-7 on p. 41.</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Box 4-7 on p. 41 lists the many reasons why you can lose your job</a:t>
            </a:r>
          </a:p>
          <a:p>
            <a:pPr marL="228600" indent="-228600">
              <a:buFont typeface="Arial" pitchFamily="34" charset="0"/>
              <a:buChar char="•"/>
            </a:pPr>
            <a:r>
              <a:rPr lang="en-US" sz="1200" kern="1200" smtClean="0">
                <a:solidFill>
                  <a:schemeClr val="tx1"/>
                </a:solidFill>
                <a:latin typeface="Arial" charset="0"/>
                <a:ea typeface="ＭＳ Ｐゴシック" charset="0"/>
                <a:cs typeface="ＭＳ Ｐゴシック" charset="0"/>
              </a:rPr>
              <a:t>Review </a:t>
            </a:r>
            <a:r>
              <a:rPr lang="en-US" sz="1200" kern="1200" dirty="0" smtClean="0">
                <a:solidFill>
                  <a:schemeClr val="tx1"/>
                </a:solidFill>
                <a:latin typeface="Arial" charset="0"/>
                <a:ea typeface="ＭＳ Ｐゴシック" charset="0"/>
                <a:cs typeface="ＭＳ Ｐゴシック" charset="0"/>
              </a:rPr>
              <a:t>Focus on PRIDE: The Person, Family, and Yourself on p. 42.</a:t>
            </a:r>
            <a:endParaRPr lang="en-US" dirty="0" smtClean="0"/>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22</a:t>
            </a:fld>
            <a:endParaRPr lang="en-US" smtClean="0">
              <a:latin typeface="Arial"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Patients, residents, families, and visitors expect the health team to look and act healthy.</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Use your muscles correctly when you bend, carry heavy objects, and handle, move, and turn persons.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Smoke odors stay on your breath, hands, clothing, and hair. Practice hand washing and good personal hygiene.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Working under the influence of drugs affects the person’s safety.</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Never report to work under the influence of alcohol. Do not drink alcohol while working.</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3</a:t>
            </a:fld>
            <a:endParaRPr lang="en-US" smtClean="0">
              <a:latin typeface="Arial" charset="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contents of Box 4-1 on p. 33.</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 Figure 4-1 on p. 34.</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4</a:t>
            </a:fld>
            <a:endParaRPr lang="en-US" smtClean="0">
              <a:latin typeface="Arial" charset="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lvl="0" indent="-228600">
              <a:buFont typeface="Arial" pitchFamily="34" charset="0"/>
              <a:buNone/>
            </a:pP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5</a:t>
            </a:fld>
            <a:endParaRPr lang="en-US" smtClean="0">
              <a:latin typeface="Arial" charset="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contents of Box 4-2 on p. 34 in the textbook.</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Undependable people cause everyone problems. Fewer people give care. Quality of care suffers.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Give the employer only a copy of the document you present. Keep the original for future use.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The employer may want a transcript sent directly from the school or college.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 criminal background check and drug testing are common requirements.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Seeking or returning a job application often is your first chance to make a good impression.</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Appendix C on pp. 508-509 in the textbook is an example of a job application.</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contents of Box 4-3 on p. 35 in the textbook.</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Follow the agency’s instructions for completing and sending applications on-line.</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6</a:t>
            </a:fld>
            <a:endParaRPr lang="en-US" smtClean="0">
              <a:latin typeface="Arial" charset="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common interview questions in Box 4-4 on p. 36 in the textbook.</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guidelines in Box 4-5 on p. 36 in the textbook.</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Being on time shows you are dependable.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Politely greet the interviewer.</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Avoid short and long answers.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If the person asks about skills not on your list, explain that you are willing to learn the skill if your state allows nursing assistants to perform the tasks.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You can ask questions at the end of the interview.</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Review the list of questions in Box 4-4 on p. 36 in the textbook.</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Advise the interviewer of functions you cannot perform because of training, legal, ethical, or religious reasons.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Before leaving, thank the interviewer and shake hands.</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Write a thank-you letter within 24 hours of the interview.</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7</a:t>
            </a:fld>
            <a:endParaRPr lang="en-US" smtClean="0">
              <a:latin typeface="Arial" charset="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In a preceptor program, a nurse or nursing assistant:</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Helps you learn the agency’s layout and where to find things</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Introduces you to patients, residents, and staff</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Helps you organize your work</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Helps you feel part of the nursing team</a:t>
            </a:r>
          </a:p>
          <a:p>
            <a:pPr marL="6858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Answers questions about the policy and procedure manual</a:t>
            </a:r>
          </a:p>
          <a:p>
            <a:pPr marL="228600" marR="0" lvl="1" indent="-22860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sz="1200" kern="1200" dirty="0" smtClean="0">
                <a:solidFill>
                  <a:schemeClr val="tx1"/>
                </a:solidFill>
                <a:latin typeface="Arial" charset="0"/>
                <a:ea typeface="ＭＳ Ｐゴシック" charset="0"/>
                <a:cs typeface="ＭＳ Ｐゴシック" charset="0"/>
              </a:rPr>
              <a:t>A nursing assistant preceptor is not your supervisor.</a:t>
            </a:r>
            <a:endParaRPr lang="en-US" dirty="0" smtClean="0">
              <a:cs typeface="+mn-cs"/>
            </a:endParaRPr>
          </a:p>
          <a:p>
            <a:pPr marL="457200" marR="0" lvl="1" indent="0" algn="l" defTabSz="914400" rtl="0" eaLnBrk="0" fontAlgn="base" latinLnBrk="0" hangingPunct="0">
              <a:lnSpc>
                <a:spcPct val="100000"/>
              </a:lnSpc>
              <a:spcBef>
                <a:spcPct val="30000"/>
              </a:spcBef>
              <a:spcAft>
                <a:spcPct val="0"/>
              </a:spcAft>
              <a:buClrTx/>
              <a:buSzTx/>
              <a:buFont typeface="Arial" pitchFamily="34" charset="0"/>
              <a:buNone/>
              <a:tabLst/>
              <a:defRPr/>
            </a:pPr>
            <a:endParaRPr lang="en-US" sz="1200" kern="1200" dirty="0" smtClean="0">
              <a:solidFill>
                <a:schemeClr val="tx1"/>
              </a:solidFill>
              <a:latin typeface="Arial" charset="0"/>
              <a:ea typeface="ＭＳ Ｐゴシック" charset="0"/>
              <a:cs typeface="ＭＳ Ｐゴシック" charset="0"/>
            </a:endParaRPr>
          </a:p>
          <a:p>
            <a:pPr marL="228600" indent="-228600">
              <a:buFont typeface="Arial" pitchFamily="34" charset="0"/>
              <a:buChar char="•"/>
            </a:pPr>
            <a:endParaRPr lang="en-US" sz="1200" kern="1200" dirty="0" smtClean="0">
              <a:solidFill>
                <a:schemeClr val="tx1"/>
              </a:solidFill>
              <a:latin typeface="Arial" charset="0"/>
              <a:ea typeface="ＭＳ Ｐゴシック" charset="0"/>
              <a:cs typeface="ＭＳ Ｐゴシック" charset="0"/>
            </a:endParaRPr>
          </a:p>
          <a:p>
            <a:pPr marL="228600" indent="-228600">
              <a:buFont typeface="Arial" pitchFamily="34" charset="0"/>
              <a:buChar char="•"/>
            </a:pPr>
            <a:endParaRPr lang="en-US" sz="1200" kern="1200" dirty="0" smtClean="0">
              <a:solidFill>
                <a:schemeClr val="tx1"/>
              </a:solidFill>
              <a:latin typeface="Arial" charset="0"/>
              <a:ea typeface="ＭＳ Ｐゴシック" charset="0"/>
              <a:cs typeface="ＭＳ Ｐゴシック" charset="0"/>
            </a:endParaRPr>
          </a:p>
          <a:p>
            <a:pPr marL="228600" indent="-228600">
              <a:buFont typeface="Arial" pitchFamily="34" charset="0"/>
              <a:buChar char="•"/>
            </a:pPr>
            <a:endParaRPr lang="en-US" sz="1200" kern="1200" dirty="0" smtClean="0">
              <a:solidFill>
                <a:schemeClr val="tx1"/>
              </a:solidFill>
              <a:latin typeface="Arial" charset="0"/>
              <a:ea typeface="ＭＳ Ｐゴシック" charset="0"/>
              <a:cs typeface="ＭＳ Ｐゴシック" charset="0"/>
            </a:endParaRPr>
          </a:p>
          <a:p>
            <a:pPr marL="228600" indent="-228600">
              <a:buFont typeface="Arial" pitchFamily="34" charset="0"/>
              <a:buChar char="•"/>
            </a:pPr>
            <a:endParaRPr lang="en-US" sz="1200" kern="1200" dirty="0" smtClean="0">
              <a:solidFill>
                <a:schemeClr val="tx1"/>
              </a:solidFill>
              <a:latin typeface="Arial" charset="0"/>
              <a:ea typeface="ＭＳ Ｐゴシック" charset="0"/>
              <a:cs typeface="ＭＳ Ｐゴシック" charset="0"/>
            </a:endParaRPr>
          </a:p>
          <a:p>
            <a:pPr marL="228600" indent="-228600">
              <a:buFont typeface="Arial" pitchFamily="34" charset="0"/>
              <a:buChar char="•"/>
            </a:pPr>
            <a:endParaRPr lang="en-US" sz="1200" kern="1200" dirty="0" smtClean="0">
              <a:solidFill>
                <a:schemeClr val="tx1"/>
              </a:solidFill>
              <a:latin typeface="Arial" charset="0"/>
              <a:ea typeface="ＭＳ Ｐゴシック" charset="0"/>
              <a:cs typeface="ＭＳ Ｐゴシック" charset="0"/>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8</a:t>
            </a:fld>
            <a:endParaRPr lang="en-US" smtClean="0">
              <a:latin typeface="Arial" charset="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 job is a privilege.</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You must work when scheduled, be on time, and stay the entire shift.</a:t>
            </a:r>
          </a:p>
          <a:p>
            <a:pPr marL="228600" indent="-228600">
              <a:buFont typeface="Arial" pitchFamily="34" charset="0"/>
              <a:buChar char="•"/>
            </a:pPr>
            <a:r>
              <a:rPr lang="en-US" sz="1200" kern="1200" dirty="0" smtClean="0">
                <a:solidFill>
                  <a:schemeClr val="tx1"/>
                </a:solidFill>
                <a:latin typeface="Arial" charset="0"/>
                <a:ea typeface="ＭＳ Ｐゴシック" charset="0"/>
                <a:cs typeface="ＭＳ Ｐゴシック" charset="0"/>
              </a:rPr>
              <a:t>Absences and tardiness (being late) are common reasons for losing a job.</a:t>
            </a:r>
            <a:endParaRPr lang="en-US" dirty="0" smtClean="0">
              <a:cs typeface="+mn-cs"/>
            </a:endParaRPr>
          </a:p>
        </p:txBody>
      </p:sp>
      <p:sp>
        <p:nvSpPr>
          <p:cNvPr id="56324" name="Slide Number Placeholder 3"/>
          <p:cNvSpPr>
            <a:spLocks noGrp="1"/>
          </p:cNvSpPr>
          <p:nvPr>
            <p:ph type="sldNum" sz="quarter" idx="5"/>
          </p:nvPr>
        </p:nvSpPr>
        <p:spPr>
          <a:ln>
            <a:miter lim="800000"/>
            <a:headEnd/>
            <a:tailEnd/>
          </a:ln>
        </p:spPr>
        <p:txBody>
          <a:bodyPr/>
          <a:lstStyle/>
          <a:p>
            <a:pPr>
              <a:defRPr/>
            </a:pPr>
            <a:fld id="{5257611C-D1AD-4DB2-8B86-9169071F5C25}" type="slidenum">
              <a:rPr lang="en-US" smtClean="0">
                <a:latin typeface="Arial" charset="0"/>
                <a:ea typeface="ＭＳ Ｐゴシック" charset="-128"/>
              </a:rPr>
              <a:pPr>
                <a:defRPr/>
              </a:pPr>
              <a:t>9</a:t>
            </a:fld>
            <a:endParaRPr lang="en-US" smtClean="0">
              <a:latin typeface="Arial" charset="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7BC70723-5CE8-499C-9971-E4BA18B80ED9}"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3"/>
          <p:cNvSpPr>
            <a:spLocks noGrp="1" noChangeArrowheads="1"/>
          </p:cNvSpPr>
          <p:nvPr>
            <p:ph type="sldNum" sz="quarter" idx="10"/>
          </p:nvPr>
        </p:nvSpPr>
        <p:spPr>
          <a:ln/>
        </p:spPr>
        <p:txBody>
          <a:bodyPr/>
          <a:lstStyle>
            <a:lvl1pPr>
              <a:defRPr/>
            </a:lvl1pPr>
          </a:lstStyle>
          <a:p>
            <a:pPr>
              <a:defRPr/>
            </a:pPr>
            <a:r>
              <a:rPr lang="en-GB" dirty="0"/>
              <a:t> </a:t>
            </a:r>
            <a:fld id="{A7D6F96D-A6E5-45AB-8576-3F1772613DA6}"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3E21C735-DADD-43D3-9408-D21FA5E14BBC}"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8D8B011C-2750-47E8-9990-D6261FE36FA6}"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C0F24A53-2415-4DAD-BD6A-1D9F5DDAF533}"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22078F67-8AE8-4E9C-AA54-76CE029A507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8B9D621F-A6F6-4120-BD22-05C76ECD157E}"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r>
              <a:rPr lang="en-GB"/>
              <a:t> </a:t>
            </a:r>
            <a:fld id="{200D131F-949B-4E5B-BE81-7C14B29CC9F1}"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r>
              <a:rPr lang="en-GB"/>
              <a:t> </a:t>
            </a:r>
            <a:fld id="{8EBBF4AC-9420-466C-AD9E-FD6592AADD28}"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GB"/>
              <a:t> </a:t>
            </a:r>
            <a:fld id="{97B28123-2912-48D2-AF42-C274BD8D6B10}"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C6C156E8-9280-4352-B33B-89F3740952CA}"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E234264E-8860-42A2-83C5-41782AA54ED9}"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75BEE1B7-10AA-4C75-B080-000D6057ADAD}"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198644BA-AE6D-4C74-A6DD-E08DB08BD49A}"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77F366DB-197B-47FE-868E-147B370B959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sldNum" sz="quarter" idx="10"/>
          </p:nvPr>
        </p:nvSpPr>
        <p:spPr>
          <a:ln/>
        </p:spPr>
        <p:txBody>
          <a:bodyPr/>
          <a:lstStyle>
            <a:lvl1pPr>
              <a:defRPr/>
            </a:lvl1pPr>
          </a:lstStyle>
          <a:p>
            <a:pPr>
              <a:defRPr/>
            </a:pPr>
            <a:r>
              <a:rPr lang="en-GB"/>
              <a:t> </a:t>
            </a:r>
            <a:fld id="{5AAB81D7-0106-4E41-AE2E-2E4047E2435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A4177A3A-15AF-4BAA-AB48-4B3B002C052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sldNum" sz="quarter" idx="10"/>
          </p:nvPr>
        </p:nvSpPr>
        <p:spPr>
          <a:ln/>
        </p:spPr>
        <p:txBody>
          <a:bodyPr/>
          <a:lstStyle>
            <a:lvl1pPr>
              <a:defRPr/>
            </a:lvl1pPr>
          </a:lstStyle>
          <a:p>
            <a:pPr>
              <a:defRPr/>
            </a:pPr>
            <a:r>
              <a:rPr lang="en-GB"/>
              <a:t> </a:t>
            </a:r>
            <a:fld id="{265A3104-DFC4-492D-B3D0-C3C246A48F5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r>
              <a:rPr lang="en-GB"/>
              <a:t> </a:t>
            </a:r>
            <a:fld id="{71EFB42C-6A15-4A9A-871B-37380EDB6A2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sldNum" sz="quarter" idx="10"/>
          </p:nvPr>
        </p:nvSpPr>
        <p:spPr>
          <a:ln/>
        </p:spPr>
        <p:txBody>
          <a:bodyPr/>
          <a:lstStyle>
            <a:lvl1pPr>
              <a:defRPr/>
            </a:lvl1pPr>
          </a:lstStyle>
          <a:p>
            <a:pPr>
              <a:defRPr/>
            </a:pPr>
            <a:r>
              <a:rPr lang="en-GB" dirty="0" smtClean="0"/>
              <a:t>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FCA15E23-B403-4680-BAA9-DB5D51A8CFD2}"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sldNum" sz="quarter" idx="10"/>
          </p:nvPr>
        </p:nvSpPr>
        <p:spPr>
          <a:ln/>
        </p:spPr>
        <p:txBody>
          <a:bodyPr/>
          <a:lstStyle>
            <a:lvl1pPr>
              <a:defRPr/>
            </a:lvl1pPr>
          </a:lstStyle>
          <a:p>
            <a:pPr>
              <a:defRPr/>
            </a:pPr>
            <a:r>
              <a:rPr lang="en-GB"/>
              <a:t> </a:t>
            </a:r>
            <a:fld id="{D72A011B-01AE-4CD8-834B-21DB9583C27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641475"/>
            <a:ext cx="7772400" cy="4454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109" name="Rectangle 13"/>
          <p:cNvSpPr>
            <a:spLocks noGrp="1" noChangeArrowheads="1"/>
          </p:cNvSpPr>
          <p:nvPr>
            <p:ph type="sldNum" sz="quarter" idx="4"/>
          </p:nvPr>
        </p:nvSpPr>
        <p:spPr bwMode="auto">
          <a:xfrm>
            <a:off x="7715250" y="6359525"/>
            <a:ext cx="132715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1000" i="0" smtClean="0">
                <a:solidFill>
                  <a:schemeClr val="bg2"/>
                </a:solidFill>
                <a:latin typeface="Arial" panose="020B0604020202020204" pitchFamily="34" charset="0"/>
                <a:ea typeface="ＭＳ Ｐゴシック" charset="-128"/>
                <a:cs typeface="Arial" panose="020B0604020202020204" pitchFamily="34" charset="0"/>
              </a:defRPr>
            </a:lvl1pPr>
          </a:lstStyle>
          <a:p>
            <a:pPr>
              <a:defRPr/>
            </a:pPr>
            <a:r>
              <a:rPr lang="en-GB" smtClean="0"/>
              <a:t> 1</a:t>
            </a:r>
            <a:endParaRPr lang="en-GB" dirty="0"/>
          </a:p>
        </p:txBody>
      </p:sp>
      <p:sp>
        <p:nvSpPr>
          <p:cNvPr id="6" name="Rectangle 13"/>
          <p:cNvSpPr txBox="1">
            <a:spLocks noChangeArrowheads="1"/>
          </p:cNvSpPr>
          <p:nvPr userDrawn="1"/>
        </p:nvSpPr>
        <p:spPr bwMode="auto">
          <a:xfrm>
            <a:off x="1554956" y="6381750"/>
            <a:ext cx="6034088" cy="3746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800" smtClean="0">
                <a:solidFill>
                  <a:schemeClr val="bg2"/>
                </a:solidFill>
                <a:ea typeface="ＭＳ Ｐゴシック" charset="-128"/>
                <a:cs typeface="Arial" charset="0"/>
              </a:defRPr>
            </a:lvl1pPr>
          </a:lstStyle>
          <a:p>
            <a:r>
              <a:rPr lang="en-GB" sz="1000" b="0" kern="1200" dirty="0" smtClean="0">
                <a:solidFill>
                  <a:schemeClr val="bg2"/>
                </a:solidFill>
                <a:latin typeface="Arial" panose="020B0604020202020204" pitchFamily="34" charset="0"/>
                <a:ea typeface="ＭＳ Ｐゴシック" charset="-128"/>
                <a:cs typeface="Arial" panose="020B0604020202020204" pitchFamily="34" charset="0"/>
              </a:rPr>
              <a:t>Elsevier items and derived items © 2014, 2010 by Mosby, an imprint of Elsevier Inc. All rights reserved.</a:t>
            </a:r>
            <a:endParaRPr lang="en-US" sz="1000" b="0" kern="1200" dirty="0" smtClean="0">
              <a:solidFill>
                <a:schemeClr val="bg2"/>
              </a:solidFill>
              <a:latin typeface="Arial" panose="020B0604020202020204" pitchFamily="34" charset="0"/>
              <a:ea typeface="ＭＳ Ｐゴシック" charset="-128"/>
              <a:cs typeface="Arial" panose="020B0604020202020204" pitchFamily="34" charset="0"/>
            </a:endParaRPr>
          </a:p>
        </p:txBody>
      </p:sp>
    </p:spTree>
  </p:cSld>
  <p:clrMap bg1="dk2" tx1="lt1" bg2="dk1"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dt="0"/>
  <p:txStyles>
    <p:titleStyle>
      <a:lvl1pPr algn="ctr" rtl="0" eaLnBrk="0" fontAlgn="base" hangingPunct="0">
        <a:spcBef>
          <a:spcPct val="0"/>
        </a:spcBef>
        <a:spcAft>
          <a:spcPct val="0"/>
        </a:spcAft>
        <a:defRPr sz="3600">
          <a:solidFill>
            <a:schemeClr val="bg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400">
          <a:solidFill>
            <a:schemeClr val="bg2"/>
          </a:solidFill>
          <a:latin typeface="ArialMT" pitchFamily="34" charset="0"/>
          <a:ea typeface="ＭＳ Ｐゴシック" charset="-128"/>
        </a:defRPr>
      </a:lvl2pPr>
      <a:lvl3pPr algn="ctr" rtl="0" eaLnBrk="0" fontAlgn="base" hangingPunct="0">
        <a:spcBef>
          <a:spcPct val="0"/>
        </a:spcBef>
        <a:spcAft>
          <a:spcPct val="0"/>
        </a:spcAft>
        <a:defRPr sz="3400">
          <a:solidFill>
            <a:schemeClr val="bg2"/>
          </a:solidFill>
          <a:latin typeface="ArialMT" pitchFamily="34" charset="0"/>
          <a:ea typeface="ＭＳ Ｐゴシック" charset="-128"/>
        </a:defRPr>
      </a:lvl3pPr>
      <a:lvl4pPr algn="ctr" rtl="0" eaLnBrk="0" fontAlgn="base" hangingPunct="0">
        <a:spcBef>
          <a:spcPct val="0"/>
        </a:spcBef>
        <a:spcAft>
          <a:spcPct val="0"/>
        </a:spcAft>
        <a:defRPr sz="3400">
          <a:solidFill>
            <a:schemeClr val="bg2"/>
          </a:solidFill>
          <a:latin typeface="ArialMT" pitchFamily="34" charset="0"/>
          <a:ea typeface="ＭＳ Ｐゴシック" charset="-128"/>
        </a:defRPr>
      </a:lvl4pPr>
      <a:lvl5pPr algn="ctr" rtl="0" eaLnBrk="0" fontAlgn="base" hangingPunct="0">
        <a:spcBef>
          <a:spcPct val="0"/>
        </a:spcBef>
        <a:spcAft>
          <a:spcPct val="0"/>
        </a:spcAft>
        <a:defRPr sz="3400">
          <a:solidFill>
            <a:schemeClr val="bg2"/>
          </a:solidFill>
          <a:latin typeface="ArialMT" pitchFamily="34" charset="0"/>
          <a:ea typeface="ＭＳ Ｐゴシック" charset="-128"/>
        </a:defRPr>
      </a:lvl5pPr>
      <a:lvl6pPr marL="457200" algn="ctr" rtl="0" fontAlgn="base">
        <a:spcBef>
          <a:spcPct val="0"/>
        </a:spcBef>
        <a:spcAft>
          <a:spcPct val="0"/>
        </a:spcAft>
        <a:defRPr sz="4000">
          <a:solidFill>
            <a:schemeClr val="bg2"/>
          </a:solidFill>
          <a:latin typeface="ArialMT" pitchFamily="34" charset="0"/>
          <a:ea typeface="ＭＳ Ｐゴシック" charset="-128"/>
        </a:defRPr>
      </a:lvl6pPr>
      <a:lvl7pPr marL="914400" algn="ctr" rtl="0" fontAlgn="base">
        <a:spcBef>
          <a:spcPct val="0"/>
        </a:spcBef>
        <a:spcAft>
          <a:spcPct val="0"/>
        </a:spcAft>
        <a:defRPr sz="4000">
          <a:solidFill>
            <a:schemeClr val="bg2"/>
          </a:solidFill>
          <a:latin typeface="ArialMT" pitchFamily="34" charset="0"/>
          <a:ea typeface="ＭＳ Ｐゴシック" charset="-128"/>
        </a:defRPr>
      </a:lvl7pPr>
      <a:lvl8pPr marL="1371600" algn="ctr" rtl="0" fontAlgn="base">
        <a:spcBef>
          <a:spcPct val="0"/>
        </a:spcBef>
        <a:spcAft>
          <a:spcPct val="0"/>
        </a:spcAft>
        <a:defRPr sz="4000">
          <a:solidFill>
            <a:schemeClr val="bg2"/>
          </a:solidFill>
          <a:latin typeface="ArialMT" pitchFamily="34" charset="0"/>
          <a:ea typeface="ＭＳ Ｐゴシック" charset="-128"/>
        </a:defRPr>
      </a:lvl8pPr>
      <a:lvl9pPr marL="1828800" algn="ctr" rtl="0" fontAlgn="base">
        <a:spcBef>
          <a:spcPct val="0"/>
        </a:spcBef>
        <a:spcAft>
          <a:spcPct val="0"/>
        </a:spcAft>
        <a:defRPr sz="4000">
          <a:solidFill>
            <a:schemeClr val="bg2"/>
          </a:solidFill>
          <a:latin typeface="ArialMT" pitchFamily="34" charset="0"/>
          <a:ea typeface="ＭＳ Ｐゴシック" charset="-128"/>
        </a:defRPr>
      </a:lvl9pPr>
    </p:titleStyle>
    <p:bodyStyle>
      <a:lvl1pPr marL="342900" indent="-342900" algn="l" rtl="0" eaLnBrk="0" fontAlgn="base" hangingPunct="0">
        <a:spcBef>
          <a:spcPct val="20000"/>
        </a:spcBef>
        <a:spcAft>
          <a:spcPct val="0"/>
        </a:spcAft>
        <a:buClrTx/>
        <a:buSzPct val="70000"/>
        <a:buFont typeface="Wingdings 2" pitchFamily="18" charset="2"/>
        <a:buChar char=""/>
        <a:defRPr sz="2800">
          <a:solidFill>
            <a:schemeClr val="bg2"/>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lrTx/>
        <a:buSzPct val="70000"/>
        <a:buFont typeface="Wingdings" pitchFamily="2" charset="2"/>
        <a:buChar char="Ø"/>
        <a:defRPr sz="2400">
          <a:solidFill>
            <a:schemeClr val="bg2"/>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ClrTx/>
        <a:buSzPct val="100000"/>
        <a:buChar char="•"/>
        <a:defRPr sz="2000">
          <a:solidFill>
            <a:schemeClr val="bg2"/>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lrTx/>
        <a:buSzPct val="70000"/>
        <a:buFont typeface="Wingdings 3" pitchFamily="18" charset="2"/>
        <a:buChar char=""/>
        <a:defRPr>
          <a:solidFill>
            <a:schemeClr val="bg2"/>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Tx/>
        <a:buSzPct val="70000"/>
        <a:buFont typeface="Times New Roman" pitchFamily="18" charset="0"/>
        <a:buChar char="–"/>
        <a:defRPr sz="1600">
          <a:solidFill>
            <a:schemeClr val="bg2"/>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lr>
          <a:schemeClr val="bg1"/>
        </a:buClr>
        <a:buFont typeface="Times New Roman" pitchFamily="18" charset="0"/>
        <a:buChar char="–"/>
        <a:defRPr sz="1600">
          <a:solidFill>
            <a:schemeClr val="bg2"/>
          </a:solidFill>
          <a:latin typeface="+mn-lt"/>
          <a:ea typeface="+mn-ea"/>
        </a:defRPr>
      </a:lvl6pPr>
      <a:lvl7pPr marL="2971800" indent="-228600" algn="l" rtl="0" fontAlgn="base">
        <a:spcBef>
          <a:spcPct val="20000"/>
        </a:spcBef>
        <a:spcAft>
          <a:spcPct val="0"/>
        </a:spcAft>
        <a:buClr>
          <a:schemeClr val="bg1"/>
        </a:buClr>
        <a:buFont typeface="Times New Roman" pitchFamily="18" charset="0"/>
        <a:buChar char="–"/>
        <a:defRPr sz="1600">
          <a:solidFill>
            <a:schemeClr val="bg2"/>
          </a:solidFill>
          <a:latin typeface="+mn-lt"/>
          <a:ea typeface="+mn-ea"/>
        </a:defRPr>
      </a:lvl7pPr>
      <a:lvl8pPr marL="3429000" indent="-228600" algn="l" rtl="0" fontAlgn="base">
        <a:spcBef>
          <a:spcPct val="20000"/>
        </a:spcBef>
        <a:spcAft>
          <a:spcPct val="0"/>
        </a:spcAft>
        <a:buClr>
          <a:schemeClr val="bg1"/>
        </a:buClr>
        <a:buFont typeface="Times New Roman" pitchFamily="18" charset="0"/>
        <a:buChar char="–"/>
        <a:defRPr sz="1600">
          <a:solidFill>
            <a:schemeClr val="bg2"/>
          </a:solidFill>
          <a:latin typeface="+mn-lt"/>
          <a:ea typeface="+mn-ea"/>
        </a:defRPr>
      </a:lvl8pPr>
      <a:lvl9pPr marL="3886200" indent="-228600" algn="l" rtl="0" fontAlgn="base">
        <a:spcBef>
          <a:spcPct val="20000"/>
        </a:spcBef>
        <a:spcAft>
          <a:spcPct val="0"/>
        </a:spcAft>
        <a:buClr>
          <a:schemeClr val="bg1"/>
        </a:buClr>
        <a:buFont typeface="Times New Roman" pitchFamily="18" charset="0"/>
        <a:buChar char="–"/>
        <a:defRPr sz="1600">
          <a:solidFill>
            <a:schemeClr val="bg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28600"/>
            <a:ext cx="7772400" cy="1219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685800" y="1641475"/>
            <a:ext cx="7772400" cy="4454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9" name="Rectangle 13"/>
          <p:cNvSpPr>
            <a:spLocks noGrp="1" noChangeArrowheads="1"/>
          </p:cNvSpPr>
          <p:nvPr>
            <p:ph type="sldNum" sz="quarter" idx="4"/>
          </p:nvPr>
        </p:nvSpPr>
        <p:spPr bwMode="auto">
          <a:xfrm>
            <a:off x="6908800" y="6359525"/>
            <a:ext cx="2133600" cy="476250"/>
          </a:xfrm>
          <a:prstGeom prst="rect">
            <a:avLst/>
          </a:prstGeom>
          <a:noFill/>
          <a:ln>
            <a:noFill/>
          </a:ln>
          <a:effectLst/>
          <a:extLst>
            <a:ext uri="{FAA26D3D-D897-4be2-8F04-BA451C77F1D7}"/>
          </a:extLst>
        </p:spPr>
        <p:txBody>
          <a:bodyPr vert="horz" wrap="square" lIns="91440" tIns="45720" rIns="91440" bIns="45720" numCol="1" anchor="t" anchorCtr="0" compatLnSpc="1">
            <a:prstTxWarp prst="textNoShape">
              <a:avLst/>
            </a:prstTxWarp>
          </a:bodyPr>
          <a:lstStyle>
            <a:lvl1pPr algn="r">
              <a:defRPr sz="800" smtClean="0">
                <a:solidFill>
                  <a:schemeClr val="bg2"/>
                </a:solidFill>
                <a:ea typeface="ＭＳ Ｐゴシック" charset="-128"/>
                <a:cs typeface="Arial" charset="0"/>
              </a:defRPr>
            </a:lvl1pPr>
          </a:lstStyle>
          <a:p>
            <a:pPr>
              <a:defRPr/>
            </a:pPr>
            <a:r>
              <a:rPr lang="en-GB"/>
              <a:t> </a:t>
            </a:r>
            <a:fld id="{0FB175F7-DCBF-4C4E-B2DF-5E10268F084F}"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hdr="0" dt="0"/>
  <p:txStyles>
    <p:titleStyle>
      <a:lvl1pPr algn="ctr" rtl="0" eaLnBrk="0" fontAlgn="base" hangingPunct="0">
        <a:spcBef>
          <a:spcPct val="0"/>
        </a:spcBef>
        <a:spcAft>
          <a:spcPct val="0"/>
        </a:spcAft>
        <a:defRPr sz="4000">
          <a:solidFill>
            <a:schemeClr val="bg2"/>
          </a:solidFill>
          <a:latin typeface="+mj-lt"/>
          <a:ea typeface="+mj-ea"/>
          <a:cs typeface="+mj-cs"/>
        </a:defRPr>
      </a:lvl1pPr>
      <a:lvl2pPr algn="ctr" rtl="0" eaLnBrk="0" fontAlgn="base" hangingPunct="0">
        <a:spcBef>
          <a:spcPct val="0"/>
        </a:spcBef>
        <a:spcAft>
          <a:spcPct val="0"/>
        </a:spcAft>
        <a:defRPr sz="4000">
          <a:solidFill>
            <a:schemeClr val="bg2"/>
          </a:solidFill>
          <a:latin typeface="Arial" charset="0"/>
          <a:ea typeface="ＭＳ Ｐゴシック" charset="-128"/>
        </a:defRPr>
      </a:lvl2pPr>
      <a:lvl3pPr algn="ctr" rtl="0" eaLnBrk="0" fontAlgn="base" hangingPunct="0">
        <a:spcBef>
          <a:spcPct val="0"/>
        </a:spcBef>
        <a:spcAft>
          <a:spcPct val="0"/>
        </a:spcAft>
        <a:defRPr sz="4000">
          <a:solidFill>
            <a:schemeClr val="bg2"/>
          </a:solidFill>
          <a:latin typeface="Arial" charset="0"/>
          <a:ea typeface="ＭＳ Ｐゴシック" charset="-128"/>
        </a:defRPr>
      </a:lvl3pPr>
      <a:lvl4pPr algn="ctr" rtl="0" eaLnBrk="0" fontAlgn="base" hangingPunct="0">
        <a:spcBef>
          <a:spcPct val="0"/>
        </a:spcBef>
        <a:spcAft>
          <a:spcPct val="0"/>
        </a:spcAft>
        <a:defRPr sz="4000">
          <a:solidFill>
            <a:schemeClr val="bg2"/>
          </a:solidFill>
          <a:latin typeface="Arial" charset="0"/>
          <a:ea typeface="ＭＳ Ｐゴシック" charset="-128"/>
        </a:defRPr>
      </a:lvl4pPr>
      <a:lvl5pPr algn="ctr" rtl="0" eaLnBrk="0" fontAlgn="base" hangingPunct="0">
        <a:spcBef>
          <a:spcPct val="0"/>
        </a:spcBef>
        <a:spcAft>
          <a:spcPct val="0"/>
        </a:spcAft>
        <a:defRPr sz="4000">
          <a:solidFill>
            <a:schemeClr val="bg2"/>
          </a:solidFill>
          <a:latin typeface="Arial" charset="0"/>
          <a:ea typeface="ＭＳ Ｐゴシック" charset="-128"/>
        </a:defRPr>
      </a:lvl5pPr>
      <a:lvl6pPr marL="457200" algn="ctr" rtl="0" eaLnBrk="0" fontAlgn="base" hangingPunct="0">
        <a:spcBef>
          <a:spcPct val="0"/>
        </a:spcBef>
        <a:spcAft>
          <a:spcPct val="0"/>
        </a:spcAft>
        <a:defRPr sz="4000">
          <a:solidFill>
            <a:schemeClr val="bg2"/>
          </a:solidFill>
          <a:latin typeface="Arial" charset="0"/>
          <a:ea typeface="ＭＳ Ｐゴシック" charset="-128"/>
        </a:defRPr>
      </a:lvl6pPr>
      <a:lvl7pPr marL="914400" algn="ctr" rtl="0" eaLnBrk="0" fontAlgn="base" hangingPunct="0">
        <a:spcBef>
          <a:spcPct val="0"/>
        </a:spcBef>
        <a:spcAft>
          <a:spcPct val="0"/>
        </a:spcAft>
        <a:defRPr sz="4000">
          <a:solidFill>
            <a:schemeClr val="bg2"/>
          </a:solidFill>
          <a:latin typeface="Arial" charset="0"/>
          <a:ea typeface="ＭＳ Ｐゴシック" charset="-128"/>
        </a:defRPr>
      </a:lvl7pPr>
      <a:lvl8pPr marL="1371600" algn="ctr" rtl="0" eaLnBrk="0" fontAlgn="base" hangingPunct="0">
        <a:spcBef>
          <a:spcPct val="0"/>
        </a:spcBef>
        <a:spcAft>
          <a:spcPct val="0"/>
        </a:spcAft>
        <a:defRPr sz="4000">
          <a:solidFill>
            <a:schemeClr val="bg2"/>
          </a:solidFill>
          <a:latin typeface="Arial" charset="0"/>
          <a:ea typeface="ＭＳ Ｐゴシック" charset="-128"/>
        </a:defRPr>
      </a:lvl8pPr>
      <a:lvl9pPr marL="1828800" algn="ctr" rtl="0" eaLnBrk="0" fontAlgn="base" hangingPunct="0">
        <a:spcBef>
          <a:spcPct val="0"/>
        </a:spcBef>
        <a:spcAft>
          <a:spcPct val="0"/>
        </a:spcAft>
        <a:defRPr sz="4000">
          <a:solidFill>
            <a:schemeClr val="bg2"/>
          </a:solidFill>
          <a:latin typeface="Arial" charset="0"/>
          <a:ea typeface="ＭＳ Ｐゴシック" charset="-128"/>
        </a:defRPr>
      </a:lvl9pPr>
    </p:titleStyle>
    <p:bodyStyle>
      <a:lvl1pPr marL="342900" indent="-342900" algn="l" rtl="0" eaLnBrk="0" fontAlgn="base" hangingPunct="0">
        <a:spcBef>
          <a:spcPct val="20000"/>
        </a:spcBef>
        <a:spcAft>
          <a:spcPct val="0"/>
        </a:spcAft>
        <a:buClr>
          <a:schemeClr val="tx2"/>
        </a:buClr>
        <a:buSzPct val="60000"/>
        <a:buFont typeface="Wingdings 2" pitchFamily="18" charset="2"/>
        <a:buChar char=""/>
        <a:defRPr sz="2800">
          <a:solidFill>
            <a:schemeClr val="bg2"/>
          </a:solidFill>
          <a:latin typeface="+mn-lt"/>
          <a:ea typeface="+mn-ea"/>
          <a:cs typeface="+mn-cs"/>
        </a:defRPr>
      </a:lvl1pPr>
      <a:lvl2pPr marL="742950" indent="-285750" algn="l" rtl="0" eaLnBrk="0" fontAlgn="base" hangingPunct="0">
        <a:spcBef>
          <a:spcPct val="20000"/>
        </a:spcBef>
        <a:spcAft>
          <a:spcPct val="0"/>
        </a:spcAft>
        <a:buClr>
          <a:schemeClr val="tx2"/>
        </a:buClr>
        <a:buSzPct val="80000"/>
        <a:buFont typeface="Wingdings" pitchFamily="2" charset="2"/>
        <a:buChar char="Ø"/>
        <a:defRPr sz="2400">
          <a:solidFill>
            <a:schemeClr val="bg2"/>
          </a:solidFill>
          <a:latin typeface="+mn-lt"/>
          <a:ea typeface="+mn-ea"/>
        </a:defRPr>
      </a:lvl2pPr>
      <a:lvl3pPr marL="1143000" indent="-228600" algn="l" rtl="0" eaLnBrk="0" fontAlgn="base" hangingPunct="0">
        <a:spcBef>
          <a:spcPct val="20000"/>
        </a:spcBef>
        <a:spcAft>
          <a:spcPct val="0"/>
        </a:spcAft>
        <a:buClr>
          <a:schemeClr val="tx2"/>
        </a:buClr>
        <a:buSzPct val="115000"/>
        <a:buChar char="•"/>
        <a:defRPr sz="2000">
          <a:solidFill>
            <a:schemeClr val="bg2"/>
          </a:solidFill>
          <a:latin typeface="+mn-lt"/>
          <a:ea typeface="+mn-ea"/>
        </a:defRPr>
      </a:lvl3pPr>
      <a:lvl4pPr marL="1600200" indent="-228600" algn="l" rtl="0" eaLnBrk="0" fontAlgn="base" hangingPunct="0">
        <a:spcBef>
          <a:spcPct val="20000"/>
        </a:spcBef>
        <a:spcAft>
          <a:spcPct val="0"/>
        </a:spcAft>
        <a:buClr>
          <a:schemeClr val="tx2"/>
        </a:buClr>
        <a:buSzPct val="75000"/>
        <a:buFont typeface="Wingdings 3" pitchFamily="18" charset="2"/>
        <a:buChar char=""/>
        <a:defRPr>
          <a:solidFill>
            <a:schemeClr val="bg2"/>
          </a:solidFill>
          <a:latin typeface="+mn-lt"/>
          <a:ea typeface="+mn-ea"/>
        </a:defRPr>
      </a:lvl4pPr>
      <a:lvl5pPr marL="2057400" indent="-228600" algn="l" rtl="0" eaLnBrk="0" fontAlgn="base" hangingPunct="0">
        <a:spcBef>
          <a:spcPct val="20000"/>
        </a:spcBef>
        <a:spcAft>
          <a:spcPct val="0"/>
        </a:spcAft>
        <a:buClr>
          <a:schemeClr val="tx2"/>
        </a:buClr>
        <a:buFont typeface="Times New Roman" pitchFamily="18" charset="0"/>
        <a:buChar char="–"/>
        <a:defRPr sz="1600">
          <a:solidFill>
            <a:schemeClr val="bg2"/>
          </a:solidFill>
          <a:latin typeface="+mn-lt"/>
          <a:ea typeface="+mn-ea"/>
        </a:defRPr>
      </a:lvl5pPr>
      <a:lvl6pPr marL="2514600" indent="-228600" algn="l" rtl="0" eaLnBrk="0" fontAlgn="base" hangingPunct="0">
        <a:spcBef>
          <a:spcPct val="20000"/>
        </a:spcBef>
        <a:spcAft>
          <a:spcPct val="0"/>
        </a:spcAft>
        <a:buClr>
          <a:schemeClr val="tx2"/>
        </a:buClr>
        <a:buFont typeface="Times New Roman" pitchFamily="18" charset="0"/>
        <a:buChar char="–"/>
        <a:defRPr sz="1600">
          <a:solidFill>
            <a:schemeClr val="bg2"/>
          </a:solidFill>
          <a:latin typeface="+mn-lt"/>
          <a:ea typeface="+mn-ea"/>
        </a:defRPr>
      </a:lvl6pPr>
      <a:lvl7pPr marL="2971800" indent="-228600" algn="l" rtl="0" eaLnBrk="0" fontAlgn="base" hangingPunct="0">
        <a:spcBef>
          <a:spcPct val="20000"/>
        </a:spcBef>
        <a:spcAft>
          <a:spcPct val="0"/>
        </a:spcAft>
        <a:buClr>
          <a:schemeClr val="tx2"/>
        </a:buClr>
        <a:buFont typeface="Times New Roman" pitchFamily="18" charset="0"/>
        <a:buChar char="–"/>
        <a:defRPr sz="1600">
          <a:solidFill>
            <a:schemeClr val="bg2"/>
          </a:solidFill>
          <a:latin typeface="+mn-lt"/>
          <a:ea typeface="+mn-ea"/>
        </a:defRPr>
      </a:lvl7pPr>
      <a:lvl8pPr marL="3429000" indent="-228600" algn="l" rtl="0" eaLnBrk="0" fontAlgn="base" hangingPunct="0">
        <a:spcBef>
          <a:spcPct val="20000"/>
        </a:spcBef>
        <a:spcAft>
          <a:spcPct val="0"/>
        </a:spcAft>
        <a:buClr>
          <a:schemeClr val="tx2"/>
        </a:buClr>
        <a:buFont typeface="Times New Roman" pitchFamily="18" charset="0"/>
        <a:buChar char="–"/>
        <a:defRPr sz="1600">
          <a:solidFill>
            <a:schemeClr val="bg2"/>
          </a:solidFill>
          <a:latin typeface="+mn-lt"/>
          <a:ea typeface="+mn-ea"/>
        </a:defRPr>
      </a:lvl8pPr>
      <a:lvl9pPr marL="3886200" indent="-228600" algn="l" rtl="0" eaLnBrk="0" fontAlgn="base" hangingPunct="0">
        <a:spcBef>
          <a:spcPct val="20000"/>
        </a:spcBef>
        <a:spcAft>
          <a:spcPct val="0"/>
        </a:spcAft>
        <a:buClr>
          <a:schemeClr val="tx2"/>
        </a:buClr>
        <a:buFont typeface="Times New Roman" pitchFamily="18" charset="0"/>
        <a:buChar char="–"/>
        <a:defRPr sz="1600">
          <a:solidFill>
            <a:schemeClr val="bg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txBox="1">
            <a:spLocks noChangeArrowheads="1"/>
          </p:cNvSpPr>
          <p:nvPr/>
        </p:nvSpPr>
        <p:spPr>
          <a:xfrm>
            <a:off x="483734" y="2632779"/>
            <a:ext cx="8101478" cy="1748721"/>
          </a:xfrm>
          <a:prstGeom prst="rect">
            <a:avLst/>
          </a:prstGeom>
        </p:spPr>
        <p:txBody>
          <a:bodyPr/>
          <a:lstStyle/>
          <a:p>
            <a:pPr algn="ctr"/>
            <a:r>
              <a:rPr lang="en-US" sz="4000" noProof="1" smtClean="0">
                <a:solidFill>
                  <a:schemeClr val="bg2"/>
                </a:solidFill>
              </a:rPr>
              <a:t>Chapter 4</a:t>
            </a:r>
          </a:p>
          <a:p>
            <a:pPr algn="ctr"/>
            <a:endParaRPr lang="en-US" sz="3600" dirty="0" smtClean="0">
              <a:solidFill>
                <a:schemeClr val="bg2"/>
              </a:solidFill>
            </a:endParaRPr>
          </a:p>
          <a:p>
            <a:pPr algn="ctr"/>
            <a:r>
              <a:rPr lang="en-US" sz="3600" dirty="0" smtClean="0">
                <a:solidFill>
                  <a:schemeClr val="bg2"/>
                </a:solidFill>
              </a:rPr>
              <a:t>Work Ethics</a:t>
            </a:r>
          </a:p>
          <a:p>
            <a:pPr algn="ctr"/>
            <a:endParaRPr lang="en-US" sz="3600" noProof="1"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224411"/>
            <a:ext cx="7772400" cy="1065127"/>
          </a:xfrm>
        </p:spPr>
        <p:txBody>
          <a:bodyPr/>
          <a:lstStyle/>
          <a:p>
            <a:r>
              <a:rPr lang="en-US" dirty="0" smtClean="0"/>
              <a:t>Teamwork </a:t>
            </a:r>
            <a:endParaRPr lang="en-US" dirty="0"/>
          </a:p>
        </p:txBody>
      </p:sp>
      <p:sp>
        <p:nvSpPr>
          <p:cNvPr id="3" name="Content Placeholder 2"/>
          <p:cNvSpPr>
            <a:spLocks noGrp="1"/>
          </p:cNvSpPr>
          <p:nvPr>
            <p:ph idx="4294967295"/>
          </p:nvPr>
        </p:nvSpPr>
        <p:spPr>
          <a:xfrm>
            <a:off x="783074" y="1223582"/>
            <a:ext cx="7425732" cy="5329618"/>
          </a:xfrm>
        </p:spPr>
        <p:txBody>
          <a:bodyPr>
            <a:normAutofit/>
          </a:bodyPr>
          <a:lstStyle/>
          <a:p>
            <a:r>
              <a:rPr lang="en-US" dirty="0" smtClean="0"/>
              <a:t>Teamwork means that staff members work together as a group.</a:t>
            </a:r>
          </a:p>
          <a:p>
            <a:r>
              <a:rPr lang="en-US" dirty="0" smtClean="0"/>
              <a:t>Teamwork involves:</a:t>
            </a:r>
          </a:p>
          <a:p>
            <a:pPr lvl="1"/>
            <a:r>
              <a:rPr lang="en-US" dirty="0" smtClean="0"/>
              <a:t>Working when scheduled</a:t>
            </a:r>
          </a:p>
          <a:p>
            <a:pPr lvl="1"/>
            <a:r>
              <a:rPr lang="en-US" dirty="0" smtClean="0"/>
              <a:t>Being cheerful and friendly</a:t>
            </a:r>
          </a:p>
          <a:p>
            <a:pPr lvl="1"/>
            <a:r>
              <a:rPr lang="en-US" dirty="0" smtClean="0"/>
              <a:t>Performing delegated tasks</a:t>
            </a:r>
          </a:p>
          <a:p>
            <a:pPr lvl="1"/>
            <a:r>
              <a:rPr lang="en-US" dirty="0" smtClean="0"/>
              <a:t>Being available to help others</a:t>
            </a:r>
          </a:p>
          <a:p>
            <a:pPr lvl="1"/>
            <a:r>
              <a:rPr lang="en-US" dirty="0" smtClean="0"/>
              <a:t>Helping others willingly</a:t>
            </a:r>
          </a:p>
          <a:p>
            <a:pPr lvl="1"/>
            <a:r>
              <a:rPr lang="en-US" dirty="0" smtClean="0"/>
              <a:t>Being kind to others</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10</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13397"/>
            <a:ext cx="7772400" cy="1065127"/>
          </a:xfrm>
        </p:spPr>
        <p:txBody>
          <a:bodyPr/>
          <a:lstStyle/>
          <a:p>
            <a:r>
              <a:rPr lang="en-US" dirty="0" smtClean="0"/>
              <a:t>Attendance</a:t>
            </a:r>
            <a:endParaRPr lang="en-US" dirty="0"/>
          </a:p>
        </p:txBody>
      </p:sp>
      <p:sp>
        <p:nvSpPr>
          <p:cNvPr id="3" name="Content Placeholder 2"/>
          <p:cNvSpPr>
            <a:spLocks noGrp="1"/>
          </p:cNvSpPr>
          <p:nvPr>
            <p:ph idx="4294967295"/>
          </p:nvPr>
        </p:nvSpPr>
        <p:spPr>
          <a:xfrm>
            <a:off x="771351" y="977401"/>
            <a:ext cx="7425732" cy="5329618"/>
          </a:xfrm>
        </p:spPr>
        <p:txBody>
          <a:bodyPr>
            <a:normAutofit fontScale="92500" lnSpcReduction="20000"/>
          </a:bodyPr>
          <a:lstStyle/>
          <a:p>
            <a:r>
              <a:rPr lang="en-US" dirty="0" smtClean="0"/>
              <a:t>Attendance</a:t>
            </a:r>
          </a:p>
          <a:p>
            <a:pPr lvl="1"/>
            <a:r>
              <a:rPr lang="en-US" dirty="0" smtClean="0"/>
              <a:t>Report to work when scheduled and on time.</a:t>
            </a:r>
          </a:p>
          <a:p>
            <a:pPr lvl="1"/>
            <a:r>
              <a:rPr lang="en-US" dirty="0" smtClean="0"/>
              <a:t>Call the agency if you will be late or cannot go to work.</a:t>
            </a:r>
          </a:p>
          <a:p>
            <a:pPr lvl="2"/>
            <a:r>
              <a:rPr lang="en-US" dirty="0" smtClean="0"/>
              <a:t>Follow the attendance policy in your employee handbook.</a:t>
            </a:r>
          </a:p>
          <a:p>
            <a:pPr lvl="1"/>
            <a:r>
              <a:rPr lang="en-US" dirty="0" smtClean="0"/>
              <a:t>Be ready to work when your shift starts.</a:t>
            </a:r>
          </a:p>
          <a:p>
            <a:pPr lvl="1"/>
            <a:r>
              <a:rPr lang="en-US" dirty="0" smtClean="0"/>
              <a:t>You must stay the entire shift.</a:t>
            </a:r>
          </a:p>
          <a:p>
            <a:pPr lvl="1"/>
            <a:r>
              <a:rPr lang="en-US" dirty="0" smtClean="0"/>
              <a:t>When it is time to leave, report off-duty to the nurse.</a:t>
            </a:r>
          </a:p>
          <a:p>
            <a:r>
              <a:rPr lang="en-US" dirty="0" smtClean="0"/>
              <a:t>Your attitude</a:t>
            </a:r>
          </a:p>
          <a:p>
            <a:pPr lvl="1"/>
            <a:r>
              <a:rPr lang="en-US" dirty="0" smtClean="0"/>
              <a:t>Show that you enjoy your work.</a:t>
            </a:r>
          </a:p>
          <a:p>
            <a:pPr lvl="1"/>
            <a:r>
              <a:rPr lang="en-US" dirty="0" smtClean="0"/>
              <a:t>Listen to others.</a:t>
            </a:r>
          </a:p>
          <a:p>
            <a:pPr lvl="1"/>
            <a:r>
              <a:rPr lang="en-US" dirty="0" smtClean="0"/>
              <a:t>Be willing to learn.</a:t>
            </a:r>
          </a:p>
          <a:p>
            <a:pPr lvl="1"/>
            <a:r>
              <a:rPr lang="en-US" dirty="0" smtClean="0"/>
              <a:t>Stay busy, and use your time well.</a:t>
            </a:r>
          </a:p>
          <a:p>
            <a:pPr lvl="1"/>
            <a:r>
              <a:rPr lang="en-US" dirty="0" smtClean="0"/>
              <a:t>Always think before you speak.</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11</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72012"/>
            <a:ext cx="7772400" cy="1065127"/>
          </a:xfrm>
        </p:spPr>
        <p:txBody>
          <a:bodyPr/>
          <a:lstStyle/>
          <a:p>
            <a:r>
              <a:rPr lang="en-US" dirty="0" smtClean="0"/>
              <a:t>Gossip/Confidentiality</a:t>
            </a:r>
            <a:endParaRPr lang="en-US" dirty="0"/>
          </a:p>
        </p:txBody>
      </p:sp>
      <p:sp>
        <p:nvSpPr>
          <p:cNvPr id="3" name="Content Placeholder 2"/>
          <p:cNvSpPr>
            <a:spLocks noGrp="1"/>
          </p:cNvSpPr>
          <p:nvPr>
            <p:ph idx="4294967295"/>
          </p:nvPr>
        </p:nvSpPr>
        <p:spPr>
          <a:xfrm>
            <a:off x="783074" y="1082906"/>
            <a:ext cx="7425732" cy="5329618"/>
          </a:xfrm>
        </p:spPr>
        <p:txBody>
          <a:bodyPr>
            <a:normAutofit lnSpcReduction="10000"/>
          </a:bodyPr>
          <a:lstStyle/>
          <a:p>
            <a:r>
              <a:rPr lang="en-US" dirty="0" smtClean="0"/>
              <a:t>Gossip</a:t>
            </a:r>
          </a:p>
          <a:p>
            <a:pPr lvl="1"/>
            <a:r>
              <a:rPr lang="en-US" dirty="0" smtClean="0"/>
              <a:t>To gossip means to spread rumors or talk about the private matters of others.</a:t>
            </a:r>
          </a:p>
          <a:p>
            <a:pPr lvl="2"/>
            <a:r>
              <a:rPr lang="en-US" dirty="0" smtClean="0"/>
              <a:t>Gossiping is unprofessional and hurtful.</a:t>
            </a:r>
          </a:p>
          <a:p>
            <a:pPr lvl="1"/>
            <a:r>
              <a:rPr lang="en-US" dirty="0" smtClean="0"/>
              <a:t>Avoid being a part of gossip.</a:t>
            </a:r>
          </a:p>
          <a:p>
            <a:r>
              <a:rPr lang="en-US" dirty="0" smtClean="0"/>
              <a:t>Confidentiality means trusting others with personal and private information.</a:t>
            </a:r>
          </a:p>
          <a:p>
            <a:pPr lvl="1"/>
            <a:r>
              <a:rPr lang="en-US" dirty="0" smtClean="0"/>
              <a:t>The person’s information is shared only with staff involved in his or her care.</a:t>
            </a:r>
          </a:p>
          <a:p>
            <a:pPr lvl="1"/>
            <a:r>
              <a:rPr lang="en-US" dirty="0" smtClean="0"/>
              <a:t>Agency and co-worker information is confidential.</a:t>
            </a:r>
          </a:p>
          <a:p>
            <a:pPr lvl="1"/>
            <a:r>
              <a:rPr lang="en-US" dirty="0" smtClean="0"/>
              <a:t>Do not eavesdrop.</a:t>
            </a:r>
          </a:p>
          <a:p>
            <a:pPr lvl="1"/>
            <a:r>
              <a:rPr lang="en-US" dirty="0" smtClean="0"/>
              <a:t>Be careful what you say over the intercom.</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12</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149189"/>
            <a:ext cx="7772400" cy="1065127"/>
          </a:xfrm>
        </p:spPr>
        <p:txBody>
          <a:bodyPr/>
          <a:lstStyle/>
          <a:p>
            <a:r>
              <a:rPr lang="en-US" dirty="0" smtClean="0"/>
              <a:t>Hygiene and Appearance/Speech and Language </a:t>
            </a:r>
            <a:endParaRPr lang="en-US" dirty="0"/>
          </a:p>
        </p:txBody>
      </p:sp>
      <p:sp>
        <p:nvSpPr>
          <p:cNvPr id="3" name="Content Placeholder 2"/>
          <p:cNvSpPr>
            <a:spLocks noGrp="1"/>
          </p:cNvSpPr>
          <p:nvPr>
            <p:ph idx="4294967295"/>
          </p:nvPr>
        </p:nvSpPr>
        <p:spPr>
          <a:xfrm>
            <a:off x="783074" y="1360352"/>
            <a:ext cx="7425732" cy="4964248"/>
          </a:xfrm>
        </p:spPr>
        <p:txBody>
          <a:bodyPr>
            <a:normAutofit/>
          </a:bodyPr>
          <a:lstStyle/>
          <a:p>
            <a:r>
              <a:rPr lang="en-US" dirty="0" smtClean="0"/>
              <a:t>Hygiene and appearance</a:t>
            </a:r>
          </a:p>
          <a:p>
            <a:pPr lvl="1"/>
            <a:r>
              <a:rPr lang="en-US" dirty="0" smtClean="0"/>
              <a:t>Home and social attire is not proper at work.</a:t>
            </a:r>
          </a:p>
          <a:p>
            <a:pPr lvl="1"/>
            <a:r>
              <a:rPr lang="en-US" dirty="0" smtClean="0"/>
              <a:t>Clothing must not be tight, revealing, or sexual.</a:t>
            </a:r>
          </a:p>
          <a:p>
            <a:r>
              <a:rPr lang="en-US" dirty="0" smtClean="0"/>
              <a:t>Speech and language</a:t>
            </a:r>
          </a:p>
          <a:p>
            <a:pPr lvl="1"/>
            <a:r>
              <a:rPr lang="en-US" dirty="0" smtClean="0"/>
              <a:t>Do not swear or use foul, vulgar, slang, or abusive language.</a:t>
            </a:r>
          </a:p>
          <a:p>
            <a:pPr lvl="1"/>
            <a:r>
              <a:rPr lang="en-US" dirty="0" smtClean="0"/>
              <a:t>Speak softly and gently.</a:t>
            </a:r>
          </a:p>
          <a:p>
            <a:pPr lvl="1"/>
            <a:r>
              <a:rPr lang="en-US" dirty="0" smtClean="0"/>
              <a:t>Speak clearly.</a:t>
            </a:r>
          </a:p>
          <a:p>
            <a:pPr lvl="1"/>
            <a:r>
              <a:rPr lang="en-US" dirty="0" smtClean="0"/>
              <a:t>Do not shout or yell.</a:t>
            </a:r>
          </a:p>
          <a:p>
            <a:pPr lvl="1"/>
            <a:r>
              <a:rPr lang="en-US" dirty="0" smtClean="0"/>
              <a:t>Do not fight or argue with a person, family member, visitor, or co-worker.</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13</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103833"/>
            <a:ext cx="7772400" cy="1065127"/>
          </a:xfrm>
        </p:spPr>
        <p:txBody>
          <a:bodyPr/>
          <a:lstStyle/>
          <a:p>
            <a:r>
              <a:rPr lang="en-US" dirty="0" smtClean="0"/>
              <a:t>Courtesies</a:t>
            </a:r>
            <a:endParaRPr lang="en-US" dirty="0"/>
          </a:p>
        </p:txBody>
      </p:sp>
      <p:sp>
        <p:nvSpPr>
          <p:cNvPr id="3" name="Content Placeholder 2"/>
          <p:cNvSpPr>
            <a:spLocks noGrp="1"/>
          </p:cNvSpPr>
          <p:nvPr>
            <p:ph idx="4294967295"/>
          </p:nvPr>
        </p:nvSpPr>
        <p:spPr>
          <a:xfrm>
            <a:off x="257908" y="926123"/>
            <a:ext cx="8604738" cy="5509847"/>
          </a:xfrm>
        </p:spPr>
        <p:txBody>
          <a:bodyPr>
            <a:normAutofit fontScale="92500" lnSpcReduction="10000"/>
          </a:bodyPr>
          <a:lstStyle/>
          <a:p>
            <a:r>
              <a:rPr lang="en-US" dirty="0" smtClean="0"/>
              <a:t>Courtesies</a:t>
            </a:r>
          </a:p>
          <a:p>
            <a:pPr lvl="1"/>
            <a:r>
              <a:rPr lang="en-US" dirty="0" smtClean="0"/>
              <a:t>Address others by Miss, Mrs., Ms., Mr., or Doctor.</a:t>
            </a:r>
          </a:p>
          <a:p>
            <a:pPr lvl="1"/>
            <a:r>
              <a:rPr lang="en-US" dirty="0" smtClean="0"/>
              <a:t>Begin or end each request with “please.”</a:t>
            </a:r>
          </a:p>
          <a:p>
            <a:pPr lvl="1"/>
            <a:r>
              <a:rPr lang="en-US" dirty="0" smtClean="0"/>
              <a:t>Say “thank you” whenever someone does something for you.</a:t>
            </a:r>
          </a:p>
          <a:p>
            <a:pPr lvl="1"/>
            <a:r>
              <a:rPr lang="en-US" dirty="0" smtClean="0"/>
              <a:t>Apologize when you make a mistake or hurt someone.</a:t>
            </a:r>
          </a:p>
          <a:p>
            <a:pPr lvl="1"/>
            <a:r>
              <a:rPr lang="en-US" dirty="0" smtClean="0"/>
              <a:t>Hold doors open for others.</a:t>
            </a:r>
          </a:p>
          <a:p>
            <a:pPr lvl="1"/>
            <a:r>
              <a:rPr lang="en-US" dirty="0" smtClean="0"/>
              <a:t>Hold elevator doors open for others coming down the hallway.</a:t>
            </a:r>
          </a:p>
          <a:p>
            <a:pPr lvl="1"/>
            <a:r>
              <a:rPr lang="en-US" dirty="0" smtClean="0"/>
              <a:t>Let patients, residents, families, and visitors enter elevators first.</a:t>
            </a:r>
          </a:p>
          <a:p>
            <a:pPr lvl="1"/>
            <a:r>
              <a:rPr lang="en-US" dirty="0" smtClean="0"/>
              <a:t>Help others willingly.</a:t>
            </a:r>
          </a:p>
          <a:p>
            <a:pPr lvl="1"/>
            <a:r>
              <a:rPr lang="en-US" dirty="0" smtClean="0"/>
              <a:t>Give praise.</a:t>
            </a:r>
          </a:p>
          <a:p>
            <a:r>
              <a:rPr lang="en-US" dirty="0" smtClean="0"/>
              <a:t>Personal matters</a:t>
            </a:r>
          </a:p>
          <a:p>
            <a:pPr lvl="1"/>
            <a:r>
              <a:rPr lang="en-US" dirty="0" smtClean="0"/>
              <a:t>Personal matters cannot interfere with the job.</a:t>
            </a:r>
          </a:p>
          <a:p>
            <a:pPr lvl="1"/>
            <a:r>
              <a:rPr lang="en-US" dirty="0" smtClean="0"/>
              <a:t>Keep personal matters out of the workplace.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14</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Meals and Breaks</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Meals and breaks are scheduled so that some staff are always on the unit.</a:t>
            </a:r>
          </a:p>
          <a:p>
            <a:pPr lvl="1"/>
            <a:r>
              <a:rPr lang="en-US" dirty="0" smtClean="0"/>
              <a:t>Leave for and return from breaks on time.</a:t>
            </a:r>
          </a:p>
          <a:p>
            <a:pPr lvl="1"/>
            <a:r>
              <a:rPr lang="en-US" dirty="0" smtClean="0"/>
              <a:t>Tell the nurse when you leave and return to the unit.</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15</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Job Safety</a:t>
            </a:r>
            <a:endParaRPr lang="en-US" dirty="0"/>
          </a:p>
        </p:txBody>
      </p:sp>
      <p:sp>
        <p:nvSpPr>
          <p:cNvPr id="3" name="Content Placeholder 2"/>
          <p:cNvSpPr>
            <a:spLocks noGrp="1"/>
          </p:cNvSpPr>
          <p:nvPr>
            <p:ph idx="4294967295"/>
          </p:nvPr>
        </p:nvSpPr>
        <p:spPr>
          <a:xfrm>
            <a:off x="422031" y="1106352"/>
            <a:ext cx="8217877" cy="5329618"/>
          </a:xfrm>
        </p:spPr>
        <p:txBody>
          <a:bodyPr>
            <a:normAutofit/>
          </a:bodyPr>
          <a:lstStyle/>
          <a:p>
            <a:r>
              <a:rPr lang="en-US" dirty="0" smtClean="0"/>
              <a:t>You must protect patients, residents, families, visitors, co-workers, and yourself from harm.</a:t>
            </a:r>
          </a:p>
          <a:p>
            <a:r>
              <a:rPr lang="en-US" dirty="0" smtClean="0"/>
              <a:t>Ways you can promote job safety include:</a:t>
            </a:r>
          </a:p>
          <a:p>
            <a:pPr lvl="1"/>
            <a:r>
              <a:rPr lang="en-US" dirty="0" smtClean="0"/>
              <a:t>Understanding the roles, functions, and responsibilities in your job description</a:t>
            </a:r>
          </a:p>
          <a:p>
            <a:pPr lvl="1"/>
            <a:r>
              <a:rPr lang="en-US" dirty="0" smtClean="0"/>
              <a:t>Following agency rules, policies, and procedures</a:t>
            </a:r>
          </a:p>
          <a:p>
            <a:pPr lvl="1"/>
            <a:r>
              <a:rPr lang="en-US" dirty="0" smtClean="0"/>
              <a:t>Knowing what is right and wrong conduct</a:t>
            </a:r>
          </a:p>
          <a:p>
            <a:pPr lvl="1"/>
            <a:r>
              <a:rPr lang="en-US" dirty="0" smtClean="0"/>
              <a:t>Knowing what you can and cannot do</a:t>
            </a:r>
          </a:p>
          <a:p>
            <a:pPr lvl="1"/>
            <a:r>
              <a:rPr lang="en-US" dirty="0" smtClean="0"/>
              <a:t>Developing the desired qualities and traits in Box 4-2</a:t>
            </a:r>
          </a:p>
          <a:p>
            <a:pPr lvl="1"/>
            <a:r>
              <a:rPr lang="en-US" dirty="0" smtClean="0"/>
              <a:t>Following the nurse’s directions and instructions</a:t>
            </a:r>
          </a:p>
          <a:p>
            <a:pPr lvl="1"/>
            <a:r>
              <a:rPr lang="en-US" dirty="0" smtClean="0"/>
              <a:t>Questioning unclear directions and things you do not understand</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16</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Job Safety, cont'd.</a:t>
            </a:r>
            <a:endParaRPr lang="en-US" dirty="0"/>
          </a:p>
        </p:txBody>
      </p:sp>
      <p:sp>
        <p:nvSpPr>
          <p:cNvPr id="3" name="Content Placeholder 2"/>
          <p:cNvSpPr>
            <a:spLocks noGrp="1"/>
          </p:cNvSpPr>
          <p:nvPr>
            <p:ph idx="4294967295"/>
          </p:nvPr>
        </p:nvSpPr>
        <p:spPr>
          <a:xfrm>
            <a:off x="410307" y="1106352"/>
            <a:ext cx="8452338" cy="5329618"/>
          </a:xfrm>
        </p:spPr>
        <p:txBody>
          <a:bodyPr>
            <a:normAutofit lnSpcReduction="10000"/>
          </a:bodyPr>
          <a:lstStyle/>
          <a:p>
            <a:r>
              <a:rPr lang="en-US" dirty="0" smtClean="0"/>
              <a:t>Help others willingly when asked.</a:t>
            </a:r>
          </a:p>
          <a:p>
            <a:r>
              <a:rPr lang="en-US" dirty="0" smtClean="0"/>
              <a:t>Ask for any training you might need.</a:t>
            </a:r>
          </a:p>
          <a:p>
            <a:r>
              <a:rPr lang="en-US" dirty="0" smtClean="0"/>
              <a:t>Report measurements, observations, the care given, the person’s complaints, and any errors accurately</a:t>
            </a:r>
          </a:p>
          <a:p>
            <a:r>
              <a:rPr lang="en-US" dirty="0" smtClean="0"/>
              <a:t>Accept responsibility for your actions. Admit when you are wrong or make mistakes. Do not blame others. Do not make excuses for your actions. Learn what you did wrong and why. Always try to learn from your mistakes.</a:t>
            </a:r>
          </a:p>
          <a:p>
            <a:r>
              <a:rPr lang="en-US" dirty="0" smtClean="0"/>
              <a:t>Handle the person’s property carefully and prevent damage.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17</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Planning Your Work</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Planning your work</a:t>
            </a:r>
          </a:p>
          <a:p>
            <a:pPr lvl="1"/>
            <a:r>
              <a:rPr lang="en-US" dirty="0" smtClean="0"/>
              <a:t>Decide what to do and when (priority setting).</a:t>
            </a:r>
          </a:p>
          <a:p>
            <a:pPr lvl="1"/>
            <a:r>
              <a:rPr lang="en-US" dirty="0" smtClean="0"/>
              <a:t>Follow the nurse’s directions.</a:t>
            </a:r>
          </a:p>
          <a:p>
            <a:pPr lvl="1"/>
            <a:r>
              <a:rPr lang="en-US" dirty="0" smtClean="0"/>
              <a:t>Check the </a:t>
            </a:r>
            <a:r>
              <a:rPr lang="en-US" dirty="0" err="1" smtClean="0"/>
              <a:t>Kardex</a:t>
            </a:r>
            <a:r>
              <a:rPr lang="en-US" dirty="0" smtClean="0"/>
              <a:t>, the care plan, and your assignment sheet.</a:t>
            </a:r>
          </a:p>
          <a:p>
            <a:pPr lvl="1"/>
            <a:r>
              <a:rPr lang="en-US" dirty="0" smtClean="0"/>
              <a:t>A priority is the most important thing at the time.</a:t>
            </a:r>
          </a:p>
          <a:p>
            <a:pPr lvl="1"/>
            <a:r>
              <a:rPr lang="en-US" dirty="0" smtClean="0"/>
              <a:t>Plan your work to give safe, thorough care and to make good use of your time.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18</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Managing Stress</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Stress is the response or change in the body caused by any emotional, physical, social, or economic factor.</a:t>
            </a:r>
          </a:p>
          <a:p>
            <a:r>
              <a:rPr lang="en-US" dirty="0" smtClean="0"/>
              <a:t>Stress is normal.</a:t>
            </a:r>
          </a:p>
          <a:p>
            <a:r>
              <a:rPr lang="en-US" dirty="0" smtClean="0"/>
              <a:t>Stress affects the whole person.</a:t>
            </a:r>
          </a:p>
          <a:p>
            <a:r>
              <a:rPr lang="en-US" dirty="0" smtClean="0"/>
              <a:t>Job stresses affect your family and friends.</a:t>
            </a:r>
          </a:p>
          <a:p>
            <a:r>
              <a:rPr lang="en-US" dirty="0" smtClean="0"/>
              <a:t>Stress in your personal life affects your work.</a:t>
            </a:r>
          </a:p>
          <a:p>
            <a:r>
              <a:rPr lang="en-US" dirty="0" smtClean="0"/>
              <a:t>Talk to the nurse if your work or a person is causing too much stress.</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19</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3014" name="Rectangle 6"/>
          <p:cNvSpPr>
            <a:spLocks noGrp="1" noChangeArrowheads="1"/>
          </p:cNvSpPr>
          <p:nvPr>
            <p:ph type="title" idx="4294967295"/>
          </p:nvPr>
        </p:nvSpPr>
        <p:spPr>
          <a:xfrm>
            <a:off x="956677" y="-4185"/>
            <a:ext cx="7208874" cy="1295400"/>
          </a:xfrm>
        </p:spPr>
        <p:txBody>
          <a:bodyPr/>
          <a:lstStyle/>
          <a:p>
            <a:r>
              <a:rPr lang="en-US" dirty="0" smtClean="0"/>
              <a:t>Work Ethics</a:t>
            </a:r>
            <a:endParaRPr lang="en-US" dirty="0"/>
          </a:p>
        </p:txBody>
      </p:sp>
      <p:sp>
        <p:nvSpPr>
          <p:cNvPr id="1963015" name="Rectangle 7"/>
          <p:cNvSpPr>
            <a:spLocks noGrp="1" noChangeArrowheads="1"/>
          </p:cNvSpPr>
          <p:nvPr>
            <p:ph type="body" idx="4294967295"/>
          </p:nvPr>
        </p:nvSpPr>
        <p:spPr>
          <a:xfrm>
            <a:off x="433754" y="1098165"/>
            <a:ext cx="8335108" cy="5115065"/>
          </a:xfrm>
        </p:spPr>
        <p:txBody>
          <a:bodyPr/>
          <a:lstStyle/>
          <a:p>
            <a:r>
              <a:rPr lang="en-US" dirty="0" smtClean="0"/>
              <a:t>Work ethics involves:</a:t>
            </a:r>
          </a:p>
          <a:p>
            <a:pPr lvl="1"/>
            <a:r>
              <a:rPr lang="en-US" dirty="0" smtClean="0"/>
              <a:t>How you look</a:t>
            </a:r>
          </a:p>
          <a:p>
            <a:pPr lvl="1"/>
            <a:r>
              <a:rPr lang="en-US" dirty="0" smtClean="0"/>
              <a:t>What you say</a:t>
            </a:r>
          </a:p>
          <a:p>
            <a:pPr lvl="1"/>
            <a:r>
              <a:rPr lang="en-US" dirty="0" smtClean="0"/>
              <a:t>How you behave</a:t>
            </a:r>
          </a:p>
          <a:p>
            <a:pPr lvl="1"/>
            <a:r>
              <a:rPr lang="en-US" dirty="0" smtClean="0"/>
              <a:t>How you treat others</a:t>
            </a:r>
          </a:p>
          <a:p>
            <a:pPr lvl="1"/>
            <a:r>
              <a:rPr lang="en-US" dirty="0" smtClean="0"/>
              <a:t>How you work with others</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2</a:t>
            </a:fld>
            <a:endParaRPr lang="en-GB" sz="1000" dirty="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Harassment</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Harassment means to trouble, torment, offend, or worry a person by one’s behavior or comments.</a:t>
            </a:r>
          </a:p>
          <a:p>
            <a:r>
              <a:rPr lang="en-US" dirty="0" smtClean="0"/>
              <a:t>Harassment can:</a:t>
            </a:r>
          </a:p>
          <a:p>
            <a:pPr lvl="1"/>
            <a:r>
              <a:rPr lang="en-US" dirty="0" smtClean="0"/>
              <a:t>Be sexual</a:t>
            </a:r>
          </a:p>
          <a:p>
            <a:pPr lvl="1"/>
            <a:r>
              <a:rPr lang="en-US" dirty="0" smtClean="0"/>
              <a:t>Involve age, race, ethnic background, religion, or disability</a:t>
            </a:r>
          </a:p>
          <a:p>
            <a:r>
              <a:rPr lang="en-US" dirty="0" smtClean="0"/>
              <a:t>Harassment is not legal in the workplace.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20</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Sexual Harassment</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Sexual harassment involves unwanted sexual behaviors by another.</a:t>
            </a:r>
          </a:p>
          <a:p>
            <a:pPr lvl="1"/>
            <a:r>
              <a:rPr lang="en-US" dirty="0" smtClean="0"/>
              <a:t>The behavior affects the person’s work and comfort.</a:t>
            </a:r>
          </a:p>
          <a:p>
            <a:pPr lvl="1"/>
            <a:r>
              <a:rPr lang="en-US" dirty="0" smtClean="0"/>
              <a:t>Victims of sexual harassment may be men or women.</a:t>
            </a:r>
          </a:p>
          <a:p>
            <a:pPr lvl="2"/>
            <a:r>
              <a:rPr lang="en-US" dirty="0" smtClean="0"/>
              <a:t>Men harass women or men.</a:t>
            </a:r>
          </a:p>
          <a:p>
            <a:pPr lvl="2"/>
            <a:r>
              <a:rPr lang="en-US" dirty="0" smtClean="0"/>
              <a:t>Women harass men or women.</a:t>
            </a:r>
          </a:p>
          <a:p>
            <a:pPr lvl="1"/>
            <a:r>
              <a:rPr lang="en-US" dirty="0" smtClean="0"/>
              <a:t>If you feel that you are being harassed, tell your supervisor and the human resource officer.</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21</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60289"/>
            <a:ext cx="7772400" cy="1065127"/>
          </a:xfrm>
        </p:spPr>
        <p:txBody>
          <a:bodyPr/>
          <a:lstStyle/>
          <a:p>
            <a:r>
              <a:rPr lang="en-US" dirty="0" smtClean="0"/>
              <a:t>Resigning From a Job/Drug Testing</a:t>
            </a:r>
            <a:endParaRPr lang="en-US" dirty="0"/>
          </a:p>
        </p:txBody>
      </p:sp>
      <p:sp>
        <p:nvSpPr>
          <p:cNvPr id="3" name="Content Placeholder 2"/>
          <p:cNvSpPr>
            <a:spLocks noGrp="1"/>
          </p:cNvSpPr>
          <p:nvPr>
            <p:ph idx="4294967295"/>
          </p:nvPr>
        </p:nvSpPr>
        <p:spPr>
          <a:xfrm>
            <a:off x="783074" y="1106352"/>
            <a:ext cx="7425732" cy="5329618"/>
          </a:xfrm>
        </p:spPr>
        <p:txBody>
          <a:bodyPr>
            <a:normAutofit/>
          </a:bodyPr>
          <a:lstStyle/>
          <a:p>
            <a:r>
              <a:rPr lang="en-US" dirty="0" smtClean="0"/>
              <a:t>Whatever your reason for resigning, you need to tell your employer.</a:t>
            </a:r>
          </a:p>
          <a:p>
            <a:pPr lvl="1"/>
            <a:r>
              <a:rPr lang="en-US" dirty="0" smtClean="0"/>
              <a:t>Give a written notice.</a:t>
            </a:r>
          </a:p>
          <a:p>
            <a:pPr lvl="1"/>
            <a:r>
              <a:rPr lang="en-US" dirty="0" smtClean="0"/>
              <a:t>Giving a 2-week notice is a good practice.</a:t>
            </a:r>
          </a:p>
          <a:p>
            <a:r>
              <a:rPr lang="en-US" dirty="0" smtClean="0"/>
              <a:t>To keep your job, you must perform well and protect patients and residents from harm.</a:t>
            </a:r>
          </a:p>
          <a:p>
            <a:r>
              <a:rPr lang="en-US" dirty="0" smtClean="0"/>
              <a:t>Drug and alcohol use affects patient, resident, and staff safety.</a:t>
            </a:r>
          </a:p>
          <a:p>
            <a:pPr lvl="1"/>
            <a:r>
              <a:rPr lang="en-US" dirty="0" smtClean="0"/>
              <a:t>Drug testing policies are common.</a:t>
            </a:r>
          </a:p>
          <a:p>
            <a:pPr lvl="1"/>
            <a:r>
              <a:rPr lang="en-US" dirty="0" smtClean="0"/>
              <a:t>Review your agency’s policy for drug testing.</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22</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1011" y="-245343"/>
            <a:ext cx="7772400" cy="1208315"/>
          </a:xfrm>
        </p:spPr>
        <p:txBody>
          <a:bodyPr>
            <a:noAutofit/>
          </a:bodyPr>
          <a:lstStyle/>
          <a:p>
            <a:r>
              <a:rPr lang="en-US" dirty="0" smtClean="0"/>
              <a:t>Health, Hygiene, and Appearance</a:t>
            </a:r>
            <a:endParaRPr lang="en-US" dirty="0"/>
          </a:p>
        </p:txBody>
      </p:sp>
      <p:sp>
        <p:nvSpPr>
          <p:cNvPr id="3" name="Content Placeholder 2"/>
          <p:cNvSpPr>
            <a:spLocks noGrp="1"/>
          </p:cNvSpPr>
          <p:nvPr>
            <p:ph idx="4294967295"/>
          </p:nvPr>
        </p:nvSpPr>
        <p:spPr>
          <a:xfrm>
            <a:off x="816794" y="775315"/>
            <a:ext cx="7425732" cy="5531701"/>
          </a:xfrm>
        </p:spPr>
        <p:txBody>
          <a:bodyPr/>
          <a:lstStyle/>
          <a:p>
            <a:r>
              <a:rPr lang="en-US" dirty="0" smtClean="0"/>
              <a:t>Your health</a:t>
            </a:r>
          </a:p>
          <a:p>
            <a:pPr lvl="1"/>
            <a:r>
              <a:rPr lang="en-US" dirty="0" smtClean="0"/>
              <a:t>You need good physical and mental health.</a:t>
            </a:r>
          </a:p>
          <a:p>
            <a:pPr lvl="1"/>
            <a:r>
              <a:rPr lang="en-US" dirty="0" smtClean="0"/>
              <a:t>You need a balanced diet for good nutrition.</a:t>
            </a:r>
          </a:p>
          <a:p>
            <a:pPr lvl="1"/>
            <a:r>
              <a:rPr lang="en-US" dirty="0" smtClean="0"/>
              <a:t>Most adults need about 7 hours of sleep daily.</a:t>
            </a:r>
          </a:p>
          <a:p>
            <a:pPr lvl="1"/>
            <a:r>
              <a:rPr lang="en-US" dirty="0" smtClean="0"/>
              <a:t>Use good body mechanics.</a:t>
            </a:r>
          </a:p>
          <a:p>
            <a:pPr lvl="1"/>
            <a:r>
              <a:rPr lang="en-US" dirty="0" smtClean="0"/>
              <a:t>Regular exercise is needed.</a:t>
            </a:r>
          </a:p>
          <a:p>
            <a:pPr lvl="1"/>
            <a:r>
              <a:rPr lang="en-US" dirty="0" smtClean="0"/>
              <a:t>Take care of your eyes.</a:t>
            </a:r>
          </a:p>
          <a:p>
            <a:pPr lvl="1"/>
            <a:r>
              <a:rPr lang="en-US" dirty="0" smtClean="0"/>
              <a:t>Smoking causes lung, heart, and circulatory  disorders.</a:t>
            </a:r>
          </a:p>
          <a:p>
            <a:pPr lvl="1"/>
            <a:r>
              <a:rPr lang="en-US" dirty="0" smtClean="0"/>
              <a:t>Some drugs affect thinking, feeling, behavior, and function.</a:t>
            </a:r>
          </a:p>
          <a:p>
            <a:pPr lvl="1"/>
            <a:r>
              <a:rPr lang="en-US" dirty="0" smtClean="0"/>
              <a:t>Alcohol affects thinking, balance, coordination, and alertness.</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3</a:t>
            </a:fld>
            <a:endParaRPr lang="en-GB" sz="1000" dirty="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52752"/>
            <a:ext cx="7772400" cy="1219200"/>
          </a:xfrm>
        </p:spPr>
        <p:txBody>
          <a:bodyPr/>
          <a:lstStyle/>
          <a:p>
            <a:r>
              <a:rPr lang="en-US" dirty="0" smtClean="0"/>
              <a:t>Health, Hygiene, and Appearance</a:t>
            </a:r>
            <a:endParaRPr lang="en-US" dirty="0"/>
          </a:p>
        </p:txBody>
      </p:sp>
      <p:sp>
        <p:nvSpPr>
          <p:cNvPr id="3" name="Content Placeholder 2"/>
          <p:cNvSpPr>
            <a:spLocks noGrp="1"/>
          </p:cNvSpPr>
          <p:nvPr>
            <p:ph idx="4294967295"/>
          </p:nvPr>
        </p:nvSpPr>
        <p:spPr>
          <a:xfrm>
            <a:off x="825640" y="895897"/>
            <a:ext cx="7425732" cy="5481457"/>
          </a:xfrm>
        </p:spPr>
        <p:txBody>
          <a:bodyPr/>
          <a:lstStyle/>
          <a:p>
            <a:r>
              <a:rPr lang="en-US" sz="2500" dirty="0" smtClean="0"/>
              <a:t>Your hygiene</a:t>
            </a:r>
          </a:p>
          <a:p>
            <a:pPr lvl="1"/>
            <a:r>
              <a:rPr lang="en-US" sz="2300" dirty="0" smtClean="0"/>
              <a:t>Bathe daily.</a:t>
            </a:r>
          </a:p>
          <a:p>
            <a:pPr lvl="1"/>
            <a:r>
              <a:rPr lang="en-US" sz="2300" dirty="0" smtClean="0"/>
              <a:t>Use a deodorant or antiperspirant.</a:t>
            </a:r>
          </a:p>
          <a:p>
            <a:pPr lvl="1"/>
            <a:r>
              <a:rPr lang="en-US" sz="2300" dirty="0" smtClean="0"/>
              <a:t>Brush your teeth.</a:t>
            </a:r>
          </a:p>
          <a:p>
            <a:pPr lvl="1"/>
            <a:r>
              <a:rPr lang="en-US" sz="2300" dirty="0" smtClean="0"/>
              <a:t>Use a mouthwash.</a:t>
            </a:r>
          </a:p>
          <a:p>
            <a:pPr lvl="1"/>
            <a:r>
              <a:rPr lang="en-US" sz="2300" dirty="0" smtClean="0"/>
              <a:t>Shampoo often.</a:t>
            </a:r>
          </a:p>
          <a:p>
            <a:pPr lvl="1"/>
            <a:r>
              <a:rPr lang="en-US" sz="2300" dirty="0" smtClean="0"/>
              <a:t>Style hair in a simple, attractive way.</a:t>
            </a:r>
          </a:p>
          <a:p>
            <a:pPr lvl="1"/>
            <a:r>
              <a:rPr lang="en-US" sz="2300" dirty="0" smtClean="0"/>
              <a:t>Wash your feet daily.</a:t>
            </a:r>
          </a:p>
          <a:p>
            <a:pPr lvl="1"/>
            <a:r>
              <a:rPr lang="en-US" sz="2300" dirty="0" smtClean="0"/>
              <a:t>Cut toenails straight across after bathing or soaking them.</a:t>
            </a:r>
          </a:p>
          <a:p>
            <a:pPr lvl="1"/>
            <a:r>
              <a:rPr lang="en-US" sz="2300" dirty="0" smtClean="0"/>
              <a:t>Practice menstrual hygiene.</a:t>
            </a:r>
          </a:p>
          <a:p>
            <a:r>
              <a:rPr lang="en-US" sz="2500" dirty="0" smtClean="0"/>
              <a:t>Follow practices to look clean, neat, and professional.</a:t>
            </a:r>
            <a:endParaRPr lang="en-US" sz="2500"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4</a:t>
            </a:fld>
            <a:endParaRPr lang="en-GB" sz="1000" dirty="0">
              <a:ea typeface="ＭＳ Ｐゴシック" pitchFamily="34" charset="-128"/>
            </a:endParaRPr>
          </a:p>
        </p:txBody>
      </p:sp>
    </p:spTree>
    <p:extLst>
      <p:ext uri="{BB962C8B-B14F-4D97-AF65-F5344CB8AC3E}">
        <p14:creationId xmlns:p14="http://schemas.microsoft.com/office/powerpoint/2010/main" val="923539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245206"/>
            <a:ext cx="7772400" cy="1696358"/>
          </a:xfrm>
        </p:spPr>
        <p:txBody>
          <a:bodyPr/>
          <a:lstStyle/>
          <a:p>
            <a:r>
              <a:rPr lang="en-US" dirty="0" smtClean="0"/>
              <a:t>Getting a Job </a:t>
            </a:r>
            <a:endParaRPr lang="en-US" dirty="0"/>
          </a:p>
        </p:txBody>
      </p:sp>
      <p:sp>
        <p:nvSpPr>
          <p:cNvPr id="3" name="Content Placeholder 2"/>
          <p:cNvSpPr>
            <a:spLocks noGrp="1"/>
          </p:cNvSpPr>
          <p:nvPr>
            <p:ph idx="4294967295"/>
          </p:nvPr>
        </p:nvSpPr>
        <p:spPr>
          <a:xfrm>
            <a:off x="819360" y="1113694"/>
            <a:ext cx="7425732" cy="5216768"/>
          </a:xfrm>
        </p:spPr>
        <p:txBody>
          <a:bodyPr/>
          <a:lstStyle/>
          <a:p>
            <a:r>
              <a:rPr lang="en-US" dirty="0" smtClean="0"/>
              <a:t>There are easy ways to find out about agencies and jobs:</a:t>
            </a:r>
          </a:p>
          <a:p>
            <a:pPr lvl="1"/>
            <a:r>
              <a:rPr lang="en-US" dirty="0" smtClean="0"/>
              <a:t>Newspaper ads</a:t>
            </a:r>
          </a:p>
          <a:p>
            <a:pPr lvl="1"/>
            <a:r>
              <a:rPr lang="en-US" dirty="0" smtClean="0"/>
              <a:t>Local state employment services</a:t>
            </a:r>
          </a:p>
          <a:p>
            <a:pPr lvl="1"/>
            <a:r>
              <a:rPr lang="en-US" dirty="0" smtClean="0"/>
              <a:t>Agencies you would like to work at</a:t>
            </a:r>
          </a:p>
          <a:p>
            <a:pPr lvl="1"/>
            <a:r>
              <a:rPr lang="en-US" dirty="0" smtClean="0"/>
              <a:t>Phone book yellow pages</a:t>
            </a:r>
          </a:p>
          <a:p>
            <a:pPr lvl="1"/>
            <a:r>
              <a:rPr lang="en-US" dirty="0" smtClean="0"/>
              <a:t>People you know—your instructor, family, and friends</a:t>
            </a:r>
          </a:p>
          <a:p>
            <a:pPr lvl="1"/>
            <a:r>
              <a:rPr lang="en-US" dirty="0" smtClean="0"/>
              <a:t>The Internet</a:t>
            </a:r>
          </a:p>
          <a:p>
            <a:pPr lvl="1"/>
            <a:r>
              <a:rPr lang="en-US" dirty="0" smtClean="0"/>
              <a:t>Your school’s or college’s job placement counselors</a:t>
            </a:r>
          </a:p>
          <a:p>
            <a:pPr lvl="1"/>
            <a:r>
              <a:rPr lang="en-US" dirty="0" smtClean="0"/>
              <a:t>Your clinical experience site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5</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00314" y="276329"/>
            <a:ext cx="7772400" cy="1197430"/>
          </a:xfrm>
        </p:spPr>
        <p:txBody>
          <a:bodyPr/>
          <a:lstStyle/>
          <a:p>
            <a:r>
              <a:rPr lang="en-US" dirty="0" smtClean="0"/>
              <a:t>What Employers Look For </a:t>
            </a:r>
            <a:endParaRPr lang="en-US" dirty="0"/>
          </a:p>
        </p:txBody>
      </p:sp>
      <p:sp>
        <p:nvSpPr>
          <p:cNvPr id="3" name="Content Placeholder 2"/>
          <p:cNvSpPr>
            <a:spLocks noGrp="1"/>
          </p:cNvSpPr>
          <p:nvPr>
            <p:ph idx="4294967295"/>
          </p:nvPr>
        </p:nvSpPr>
        <p:spPr>
          <a:xfrm>
            <a:off x="822849" y="1396917"/>
            <a:ext cx="7425732" cy="4921822"/>
          </a:xfrm>
        </p:spPr>
        <p:txBody>
          <a:bodyPr>
            <a:normAutofit fontScale="92500" lnSpcReduction="10000"/>
          </a:bodyPr>
          <a:lstStyle/>
          <a:p>
            <a:r>
              <a:rPr lang="en-US" dirty="0" smtClean="0"/>
              <a:t>Employers want to hire people who:</a:t>
            </a:r>
          </a:p>
          <a:p>
            <a:pPr lvl="1"/>
            <a:r>
              <a:rPr lang="en-US" dirty="0" smtClean="0"/>
              <a:t>Are dependable</a:t>
            </a:r>
          </a:p>
          <a:p>
            <a:pPr lvl="1"/>
            <a:r>
              <a:rPr lang="en-US" dirty="0" smtClean="0"/>
              <a:t>Are well-groomed</a:t>
            </a:r>
          </a:p>
          <a:p>
            <a:pPr lvl="1"/>
            <a:r>
              <a:rPr lang="en-US" dirty="0" smtClean="0"/>
              <a:t>Have needed job skills and training</a:t>
            </a:r>
          </a:p>
          <a:p>
            <a:pPr lvl="1"/>
            <a:r>
              <a:rPr lang="en-US" dirty="0" smtClean="0"/>
              <a:t>Have values and attitudes that fit with the agency</a:t>
            </a:r>
          </a:p>
          <a:p>
            <a:pPr lvl="1"/>
            <a:r>
              <a:rPr lang="en-US" dirty="0" smtClean="0"/>
              <a:t>Have the qualities and traits for good work ethics</a:t>
            </a:r>
          </a:p>
          <a:p>
            <a:r>
              <a:rPr lang="en-US" dirty="0" smtClean="0"/>
              <a:t>You must be at work on time and when scheduled.</a:t>
            </a:r>
          </a:p>
          <a:p>
            <a:r>
              <a:rPr lang="en-US" dirty="0" smtClean="0"/>
              <a:t>The employer checks the nursing assistant registry and requests proof of training.</a:t>
            </a:r>
          </a:p>
          <a:p>
            <a:r>
              <a:rPr lang="en-US" dirty="0" smtClean="0"/>
              <a:t>A neat, readable, and complete job application gives a good image.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6</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33495"/>
            <a:ext cx="7772400" cy="1065127"/>
          </a:xfrm>
        </p:spPr>
        <p:txBody>
          <a:bodyPr/>
          <a:lstStyle/>
          <a:p>
            <a:r>
              <a:rPr lang="en-US" dirty="0" smtClean="0"/>
              <a:t>The Job Interview </a:t>
            </a:r>
            <a:endParaRPr lang="en-US" dirty="0"/>
          </a:p>
        </p:txBody>
      </p:sp>
      <p:sp>
        <p:nvSpPr>
          <p:cNvPr id="3" name="Content Placeholder 2"/>
          <p:cNvSpPr>
            <a:spLocks noGrp="1"/>
          </p:cNvSpPr>
          <p:nvPr>
            <p:ph idx="4294967295"/>
          </p:nvPr>
        </p:nvSpPr>
        <p:spPr>
          <a:xfrm>
            <a:off x="783074" y="965676"/>
            <a:ext cx="7727880" cy="5329618"/>
          </a:xfrm>
        </p:spPr>
        <p:txBody>
          <a:bodyPr>
            <a:normAutofit lnSpcReduction="10000"/>
          </a:bodyPr>
          <a:lstStyle/>
          <a:p>
            <a:r>
              <a:rPr lang="en-US" dirty="0" smtClean="0"/>
              <a:t>The job interview</a:t>
            </a:r>
          </a:p>
          <a:p>
            <a:pPr lvl="1"/>
            <a:r>
              <a:rPr lang="en-US" dirty="0" smtClean="0"/>
              <a:t>An employer gets to know and evaluate you.</a:t>
            </a:r>
          </a:p>
          <a:p>
            <a:pPr lvl="1"/>
            <a:r>
              <a:rPr lang="en-US" dirty="0" smtClean="0"/>
              <a:t>You learn about the agency.</a:t>
            </a:r>
          </a:p>
          <a:p>
            <a:pPr lvl="1"/>
            <a:r>
              <a:rPr lang="en-US" dirty="0" smtClean="0"/>
              <a:t>Prepare a list of your skills for the interviewer.</a:t>
            </a:r>
          </a:p>
          <a:p>
            <a:pPr lvl="1"/>
            <a:r>
              <a:rPr lang="en-US" dirty="0" smtClean="0"/>
              <a:t>You must appear neat, clean, well-groomed, and neatly dressed.</a:t>
            </a:r>
          </a:p>
          <a:p>
            <a:pPr lvl="1"/>
            <a:r>
              <a:rPr lang="en-US" dirty="0" smtClean="0"/>
              <a:t>Be on time.</a:t>
            </a:r>
          </a:p>
          <a:p>
            <a:pPr lvl="1"/>
            <a:r>
              <a:rPr lang="en-US" dirty="0" smtClean="0"/>
              <a:t>Be polite and friendly.</a:t>
            </a:r>
          </a:p>
          <a:p>
            <a:pPr lvl="1"/>
            <a:r>
              <a:rPr lang="en-US" dirty="0" smtClean="0"/>
              <a:t>Look at the interviewer when answering or asking questions.</a:t>
            </a:r>
          </a:p>
          <a:p>
            <a:pPr lvl="1"/>
            <a:r>
              <a:rPr lang="en-US" dirty="0" smtClean="0"/>
              <a:t>Watch your body language.</a:t>
            </a:r>
          </a:p>
          <a:p>
            <a:pPr lvl="1"/>
            <a:r>
              <a:rPr lang="en-US" dirty="0" smtClean="0"/>
              <a:t>Give complete and honest answers.</a:t>
            </a:r>
          </a:p>
          <a:p>
            <a:pPr lvl="1"/>
            <a:r>
              <a:rPr lang="en-US" dirty="0" smtClean="0"/>
              <a:t>Review the job description with the interviewer.</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7</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130627"/>
            <a:ext cx="7772400" cy="1065127"/>
          </a:xfrm>
        </p:spPr>
        <p:txBody>
          <a:bodyPr/>
          <a:lstStyle/>
          <a:p>
            <a:r>
              <a:rPr lang="en-US" dirty="0" smtClean="0"/>
              <a:t>Accepting a Job </a:t>
            </a:r>
            <a:endParaRPr lang="en-US" dirty="0"/>
          </a:p>
        </p:txBody>
      </p:sp>
      <p:sp>
        <p:nvSpPr>
          <p:cNvPr id="3" name="Content Placeholder 2"/>
          <p:cNvSpPr>
            <a:spLocks noGrp="1"/>
          </p:cNvSpPr>
          <p:nvPr>
            <p:ph idx="4294967295"/>
          </p:nvPr>
        </p:nvSpPr>
        <p:spPr>
          <a:xfrm>
            <a:off x="783074" y="1129798"/>
            <a:ext cx="7425732" cy="5329618"/>
          </a:xfrm>
        </p:spPr>
        <p:txBody>
          <a:bodyPr>
            <a:normAutofit fontScale="92500" lnSpcReduction="10000"/>
          </a:bodyPr>
          <a:lstStyle/>
          <a:p>
            <a:r>
              <a:rPr lang="en-US" dirty="0" smtClean="0"/>
              <a:t>When accepting a job:</a:t>
            </a:r>
          </a:p>
          <a:p>
            <a:pPr lvl="1"/>
            <a:r>
              <a:rPr lang="en-US" dirty="0" smtClean="0"/>
              <a:t>Agree on a starting date, pay rate, and work hours.</a:t>
            </a:r>
          </a:p>
          <a:p>
            <a:pPr lvl="1"/>
            <a:r>
              <a:rPr lang="en-US" dirty="0" smtClean="0"/>
              <a:t>Find out where to report on your first day.</a:t>
            </a:r>
          </a:p>
          <a:p>
            <a:pPr lvl="1"/>
            <a:r>
              <a:rPr lang="en-US" dirty="0" smtClean="0"/>
              <a:t>Ask for the employee handbook and other agency information.</a:t>
            </a:r>
          </a:p>
          <a:p>
            <a:pPr lvl="2"/>
            <a:r>
              <a:rPr lang="en-US" dirty="0" smtClean="0"/>
              <a:t>Read everything before you start working.</a:t>
            </a:r>
          </a:p>
          <a:p>
            <a:r>
              <a:rPr lang="en-US" dirty="0" smtClean="0"/>
              <a:t>New employee orientation</a:t>
            </a:r>
          </a:p>
          <a:p>
            <a:pPr lvl="1"/>
            <a:r>
              <a:rPr lang="en-US" dirty="0" smtClean="0"/>
              <a:t>The policy and procedure manual is reviewed.</a:t>
            </a:r>
          </a:p>
          <a:p>
            <a:pPr lvl="1"/>
            <a:r>
              <a:rPr lang="en-US" dirty="0" smtClean="0"/>
              <a:t>Your skills are checked for safety and correctness.</a:t>
            </a:r>
          </a:p>
          <a:p>
            <a:pPr lvl="1"/>
            <a:r>
              <a:rPr lang="en-US" dirty="0" smtClean="0"/>
              <a:t>You learn how to use the agency’s supplies and equipment.</a:t>
            </a:r>
          </a:p>
          <a:p>
            <a:pPr lvl="1"/>
            <a:r>
              <a:rPr lang="en-US" dirty="0" smtClean="0"/>
              <a:t>Preceptor programs are common.</a:t>
            </a:r>
          </a:p>
          <a:p>
            <a:pPr lvl="1"/>
            <a:r>
              <a:rPr lang="en-US" dirty="0" smtClean="0"/>
              <a:t>If you do not feel comfortable with the setting and your role, ask for more orientation time.</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8</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63192" y="224411"/>
            <a:ext cx="7772400" cy="1065127"/>
          </a:xfrm>
        </p:spPr>
        <p:txBody>
          <a:bodyPr/>
          <a:lstStyle/>
          <a:p>
            <a:r>
              <a:rPr lang="en-US" dirty="0" smtClean="0"/>
              <a:t>Preparing for Work </a:t>
            </a:r>
            <a:endParaRPr lang="en-US" dirty="0"/>
          </a:p>
        </p:txBody>
      </p:sp>
      <p:sp>
        <p:nvSpPr>
          <p:cNvPr id="3" name="Content Placeholder 2"/>
          <p:cNvSpPr>
            <a:spLocks noGrp="1"/>
          </p:cNvSpPr>
          <p:nvPr>
            <p:ph idx="4294967295"/>
          </p:nvPr>
        </p:nvSpPr>
        <p:spPr>
          <a:xfrm>
            <a:off x="783074" y="1223582"/>
            <a:ext cx="7425732" cy="5329618"/>
          </a:xfrm>
        </p:spPr>
        <p:txBody>
          <a:bodyPr>
            <a:normAutofit/>
          </a:bodyPr>
          <a:lstStyle/>
          <a:p>
            <a:r>
              <a:rPr lang="en-US" dirty="0" smtClean="0"/>
              <a:t>You need to plan for childcare:</a:t>
            </a:r>
          </a:p>
          <a:p>
            <a:pPr lvl="1"/>
            <a:r>
              <a:rPr lang="en-US" dirty="0" smtClean="0"/>
              <a:t>When you leave for work</a:t>
            </a:r>
          </a:p>
          <a:p>
            <a:pPr lvl="1"/>
            <a:r>
              <a:rPr lang="en-US" dirty="0" smtClean="0"/>
              <a:t>While you are at work</a:t>
            </a:r>
          </a:p>
          <a:p>
            <a:pPr lvl="1"/>
            <a:r>
              <a:rPr lang="en-US" dirty="0" smtClean="0"/>
              <a:t>Before you get home from work</a:t>
            </a:r>
          </a:p>
          <a:p>
            <a:pPr lvl="1"/>
            <a:r>
              <a:rPr lang="en-US" dirty="0" smtClean="0"/>
              <a:t>During emergencies</a:t>
            </a:r>
          </a:p>
          <a:p>
            <a:r>
              <a:rPr lang="en-US" dirty="0" smtClean="0"/>
              <a:t>Transportation</a:t>
            </a:r>
          </a:p>
          <a:p>
            <a:pPr lvl="1"/>
            <a:r>
              <a:rPr lang="en-US" dirty="0" smtClean="0"/>
              <a:t>Plan for getting to and from work.</a:t>
            </a:r>
          </a:p>
          <a:p>
            <a:pPr lvl="1"/>
            <a:r>
              <a:rPr lang="en-US" dirty="0" smtClean="0"/>
              <a:t>Carpool members depend on each other.</a:t>
            </a:r>
          </a:p>
          <a:p>
            <a:pPr lvl="1"/>
            <a:r>
              <a:rPr lang="en-US" dirty="0" smtClean="0"/>
              <a:t>Know bus or train schedules.</a:t>
            </a:r>
          </a:p>
          <a:p>
            <a:pPr lvl="1"/>
            <a:r>
              <a:rPr lang="en-US" dirty="0" smtClean="0"/>
              <a:t>Always have a backup plan for getting to work.</a:t>
            </a:r>
            <a:endParaRPr lang="en-US" dirty="0"/>
          </a:p>
        </p:txBody>
      </p:sp>
      <p:sp>
        <p:nvSpPr>
          <p:cNvPr id="5" name="Slide Number Placeholder 3"/>
          <p:cNvSpPr>
            <a:spLocks noGrp="1"/>
          </p:cNvSpPr>
          <p:nvPr>
            <p:ph type="sldNum" sz="quarter" idx="10"/>
          </p:nvPr>
        </p:nvSpPr>
        <p:spPr>
          <a:xfrm>
            <a:off x="6908800" y="6359525"/>
            <a:ext cx="2133600" cy="476250"/>
          </a:xfrm>
          <a:noFill/>
          <a:ln>
            <a:miter lim="800000"/>
            <a:headEnd/>
            <a:tailEnd/>
          </a:ln>
        </p:spPr>
        <p:txBody>
          <a:bodyPr/>
          <a:lstStyle/>
          <a:p>
            <a:r>
              <a:rPr lang="en-GB" sz="1000" dirty="0">
                <a:ea typeface="ＭＳ Ｐゴシック" pitchFamily="34" charset="-128"/>
              </a:rPr>
              <a:t> </a:t>
            </a:r>
            <a:fld id="{B2E7F25F-EFA4-4863-9136-A9152A78A8BC}" type="slidenum">
              <a:rPr lang="en-GB" sz="1000">
                <a:ea typeface="ＭＳ Ｐゴシック" pitchFamily="34" charset="-128"/>
              </a:rPr>
              <a:pPr/>
              <a:t>9</a:t>
            </a:fld>
            <a:endParaRPr lang="en-GB" sz="1000" dirty="0">
              <a:ea typeface="ＭＳ Ｐゴシック" pitchFamily="34" charset="-128"/>
            </a:endParaRPr>
          </a:p>
        </p:txBody>
      </p:sp>
    </p:spTree>
    <p:extLst>
      <p:ext uri="{BB962C8B-B14F-4D97-AF65-F5344CB8AC3E}">
        <p14:creationId xmlns:p14="http://schemas.microsoft.com/office/powerpoint/2010/main" val="3531492340"/>
      </p:ext>
    </p:extLst>
  </p:cSld>
  <p:clrMapOvr>
    <a:masterClrMapping/>
  </p:clrMapOvr>
</p:sld>
</file>

<file path=ppt/theme/theme1.xml><?xml version="1.0" encoding="utf-8"?>
<a:theme xmlns:a="http://schemas.openxmlformats.org/drawingml/2006/main" name="2_Blue Diagonal">
  <a:themeElements>
    <a:clrScheme name="2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2_Blue Diagonal">
      <a:majorFont>
        <a:latin typeface="ArialMT"/>
        <a:ea typeface="ＭＳ Ｐゴシック"/>
        <a:cs typeface=""/>
      </a:majorFont>
      <a:minorFont>
        <a:latin typeface="ArialMT"/>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2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2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2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EMS Templateppt</Template>
  <TotalTime>5537</TotalTime>
  <Words>2520</Words>
  <Application>Microsoft Office PowerPoint</Application>
  <PresentationFormat>On-screen Show (4:3)</PresentationFormat>
  <Paragraphs>320</Paragraphs>
  <Slides>22</Slides>
  <Notes>22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2_Blue Diagonal</vt:lpstr>
      <vt:lpstr>3_Blue Diagonal</vt:lpstr>
      <vt:lpstr>PowerPoint Presentation</vt:lpstr>
      <vt:lpstr>Work Ethics</vt:lpstr>
      <vt:lpstr>Health, Hygiene, and Appearance</vt:lpstr>
      <vt:lpstr>Health, Hygiene, and Appearance</vt:lpstr>
      <vt:lpstr>Getting a Job </vt:lpstr>
      <vt:lpstr>What Employers Look For </vt:lpstr>
      <vt:lpstr>The Job Interview </vt:lpstr>
      <vt:lpstr>Accepting a Job </vt:lpstr>
      <vt:lpstr>Preparing for Work </vt:lpstr>
      <vt:lpstr>Teamwork </vt:lpstr>
      <vt:lpstr>Attendance</vt:lpstr>
      <vt:lpstr>Gossip/Confidentiality</vt:lpstr>
      <vt:lpstr>Hygiene and Appearance/Speech and Language </vt:lpstr>
      <vt:lpstr>Courtesies</vt:lpstr>
      <vt:lpstr>Meals and Breaks</vt:lpstr>
      <vt:lpstr>Job Safety</vt:lpstr>
      <vt:lpstr>Job Safety, cont'd.</vt:lpstr>
      <vt:lpstr>Planning Your Work</vt:lpstr>
      <vt:lpstr>Managing Stress</vt:lpstr>
      <vt:lpstr>Harassment</vt:lpstr>
      <vt:lpstr>Sexual Harassment</vt:lpstr>
      <vt:lpstr>Resigning From a Job/Drug Testing</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Body Systems</dc:title>
  <dc:creator>Linda Honeycutt</dc:creator>
  <cp:lastModifiedBy>Karen Aldworth</cp:lastModifiedBy>
  <cp:revision>582</cp:revision>
  <dcterms:created xsi:type="dcterms:W3CDTF">2005-01-16T17:28:53Z</dcterms:created>
  <dcterms:modified xsi:type="dcterms:W3CDTF">2015-06-01T18:55:47Z</dcterms:modified>
</cp:coreProperties>
</file>