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4" r:id="rId1"/>
    <p:sldMasterId id="2147483735" r:id="rId2"/>
  </p:sldMasterIdLst>
  <p:notesMasterIdLst>
    <p:notesMasterId r:id="rId18"/>
  </p:notesMasterIdLst>
  <p:sldIdLst>
    <p:sldId id="316" r:id="rId3"/>
    <p:sldId id="848" r:id="rId4"/>
    <p:sldId id="360" r:id="rId5"/>
    <p:sldId id="830" r:id="rId6"/>
    <p:sldId id="831" r:id="rId7"/>
    <p:sldId id="832" r:id="rId8"/>
    <p:sldId id="833" r:id="rId9"/>
    <p:sldId id="834" r:id="rId10"/>
    <p:sldId id="835" r:id="rId11"/>
    <p:sldId id="849" r:id="rId12"/>
    <p:sldId id="850" r:id="rId13"/>
    <p:sldId id="851" r:id="rId14"/>
    <p:sldId id="852" r:id="rId15"/>
    <p:sldId id="853" r:id="rId16"/>
    <p:sldId id="85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2">
          <p15:clr>
            <a:srgbClr val="A4A3A4"/>
          </p15:clr>
        </p15:guide>
        <p15:guide id="3" pos="2880">
          <p15:clr>
            <a:srgbClr val="A4A3A4"/>
          </p15:clr>
        </p15:guide>
        <p15:guide id="4" pos="52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0" autoAdjust="0"/>
    <p:restoredTop sz="85612" autoAdjust="0"/>
  </p:normalViewPr>
  <p:slideViewPr>
    <p:cSldViewPr snapToGrid="0">
      <p:cViewPr varScale="1">
        <p:scale>
          <a:sx n="70" d="100"/>
          <a:sy n="70" d="100"/>
        </p:scale>
        <p:origin x="1488" y="54"/>
      </p:cViewPr>
      <p:guideLst>
        <p:guide orient="horz" pos="2160"/>
        <p:guide orient="horz" pos="1002"/>
        <p:guide pos="2880"/>
        <p:guide pos="52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BF81156-E6AF-44C8-BBE8-65F368915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57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F81156-E6AF-44C8-BBE8-65F368915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29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10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The person must accept his or her limits and be motivated.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The focus is on abilities and strengths.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Despair and frustration are common.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You need to: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Remind persons of their progress.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Give support, reassurance, and encouragement.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Follow the care plan.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Review Focus on Communication: Psychological and Social Aspects on p. 422 in the textbook.</a:t>
            </a:r>
            <a:endParaRPr lang="en-US" sz="16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4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11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All team members help the person regain function and independence.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Changes in the rehabilitation plan are made as needed.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The person and family attend the meetings when possible.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Families provide support and encouragement. Often they help with care when the person returns home.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Review the contents of Box 27-1 on p. 423 in the textbook.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Review Focus on Communication: Your Role on p. 423 in the textbook.</a:t>
            </a:r>
            <a:endParaRPr lang="en-US" sz="14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20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12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lvl="0" indent="0">
              <a:buFont typeface="Arial" pitchFamily="34" charset="0"/>
              <a:buNone/>
            </a:pPr>
            <a:endParaRPr lang="en-US" sz="14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34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13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lvl="0" indent="0">
              <a:buFont typeface="Arial" pitchFamily="34" charset="0"/>
              <a:buNone/>
            </a:pPr>
            <a:endParaRPr lang="en-US" sz="14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38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14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There are agencies for persons who: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Are blind or deaf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Have intellectual disabilities (mental retardation)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Are physically disabled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Have speech problems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Are mentally ill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Have problems with substance abuse</a:t>
            </a:r>
            <a:endParaRPr lang="en-US" sz="16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275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15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Promoting quality of life helps the person’s attitude.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Privacy protects dignity and promotes self-respect.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Allow and encourage persons to control their lives to the extent possible.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Report signs of abuse or mistreatment to the nurse.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If the process upsets you, discuss your feelings with the nurse.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Let the person do what interests him or her.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 safe setting must meet the person’s needs.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Stress the person’s abilities and strengths. Do not give pity or sympathy.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Review Focus on PRIDE: The Person, Family, and Yourself on p. 424 in the textbook.</a:t>
            </a:r>
            <a:endParaRPr lang="en-US" sz="14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85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2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The person may depend totally or in part on others for basic needs.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The degree of disability affects how much function is possible.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Preventing loss of function helps the person maintain the best possible quality of life.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Some people need home care or nursing center care.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70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3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Some illnesses are progressive. The person becomes more and more disabled.</a:t>
            </a:r>
            <a:endParaRPr lang="en-US" sz="14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61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4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Often it is hard to separate restorative nursing and rehabilitation. In many agencies, they mean the same thing.</a:t>
            </a:r>
            <a:endParaRPr lang="en-US" sz="18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27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5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Usually nursing assistants are promoted to restorative aide positions. Those chosen have excellent work ethics, job performance, and skills.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463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6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Complications can cause further disability.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Rehabilitation programs for older persons usually are slower paced. Factors include: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Changes from aging affect healing, mobility, vision, hearing, and other functions.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Chronic health problems can slow recovery.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Older persons are at risk for injuries.</a:t>
            </a:r>
            <a:endParaRPr lang="en-US" sz="14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71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7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Bowel and bladder problems are prevented.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Contractures and pressure ulcers are prevented.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Equipment is changed, made, or bought to meet the person’s needs.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34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8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To meet elimination needs, follow the care plan and the nurse’s instructions.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If possible, persons needing wheelchairs learn wheelchair transfers.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The goal is for a prosthesis to be like the missing body part in function and appearance.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3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C53791-3B67-456B-BE62-314E38E80534}" type="slidenum">
              <a:rPr lang="en-US" smtClean="0">
                <a:latin typeface="Arial" charset="0"/>
                <a:ea typeface="ＭＳ Ｐゴシック" charset="-128"/>
              </a:rPr>
              <a:pPr>
                <a:defRPr/>
              </a:pPr>
              <a:t>9</a:t>
            </a:fld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When persons cannot swallow, they need enteral nutrition.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Review Focus on Communication: Communication on p. 422 in the textbook.</a:t>
            </a:r>
            <a:endParaRPr lang="en-US" sz="14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20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BC70723-5CE8-499C-9971-E4BA18B80E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 </a:t>
            </a:r>
            <a:fld id="{A7D6F96D-A6E5-45AB-8576-3F1772613D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3E21C735-DADD-43D3-9408-D21FA5E14B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8D8B011C-2750-47E8-9990-D6261FE36F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C0F24A53-2415-4DAD-BD6A-1D9F5DDAF5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22078F67-8AE8-4E9C-AA54-76CE029A5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8B9D621F-A6F6-4120-BD22-05C76ECD15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200D131F-949B-4E5B-BE81-7C14B29CC9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8EBBF4AC-9420-466C-AD9E-FD6592AADD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97B28123-2912-48D2-AF42-C274BD8D6B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C6C156E8-9280-4352-B33B-89F3740952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E234264E-8860-42A2-83C5-41782AA54E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5BEE1B7-10AA-4C75-B080-000D6057AD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198644BA-AE6D-4C74-A6DD-E08DB08BD4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7F366DB-197B-47FE-868E-147B370B95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AAB81D7-0106-4E41-AE2E-2E4047E243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A4177A3A-15AF-4BAA-AB48-4B3B002C05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265A3104-DFC4-492D-B3D0-C3C246A48F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1EFB42C-6A15-4A9A-871B-37380EDB6A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1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FCA15E23-B403-4680-BAA9-DB5D51A8CF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D72A011B-01AE-4CD8-834B-21DB9583C2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5250" y="6359525"/>
            <a:ext cx="132715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 smtClean="0">
                <a:solidFill>
                  <a:schemeClr val="bg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 1</a:t>
            </a:r>
            <a:endParaRPr lang="en-GB" dirty="0"/>
          </a:p>
        </p:txBody>
      </p:sp>
      <p:sp>
        <p:nvSpPr>
          <p:cNvPr id="6" name="Rectangle 13"/>
          <p:cNvSpPr txBox="1">
            <a:spLocks noChangeArrowheads="1"/>
          </p:cNvSpPr>
          <p:nvPr userDrawn="1"/>
        </p:nvSpPr>
        <p:spPr bwMode="auto">
          <a:xfrm>
            <a:off x="1554956" y="6381750"/>
            <a:ext cx="6034088" cy="3746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chemeClr val="bg2"/>
                </a:solidFill>
                <a:ea typeface="ＭＳ Ｐゴシック" charset="-128"/>
                <a:cs typeface="Arial" charset="0"/>
              </a:defRPr>
            </a:lvl1pPr>
          </a:lstStyle>
          <a:p>
            <a:r>
              <a:rPr lang="en-GB" sz="1000" b="0" kern="1200" dirty="0" smtClean="0">
                <a:solidFill>
                  <a:schemeClr val="bg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Elsevier items and derived items © 2014, 2010 by Mosby, an imprint of Elsevier Inc. All rights reserved.</a:t>
            </a:r>
            <a:endParaRPr lang="en-US" sz="1000" b="0" kern="1200" dirty="0" smtClean="0">
              <a:solidFill>
                <a:schemeClr val="bg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2"/>
          </a:solidFill>
          <a:latin typeface="ArialMT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2"/>
          </a:solidFill>
          <a:latin typeface="ArialMT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2"/>
          </a:solidFill>
          <a:latin typeface="ArialMT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2"/>
          </a:solidFill>
          <a:latin typeface="ArialMT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MT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MT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MT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MT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 2" pitchFamily="18" charset="2"/>
        <a:buChar char=""/>
        <a:defRPr sz="28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pitchFamily="2" charset="2"/>
        <a:buChar char="Ø"/>
        <a:defRPr sz="24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SzPct val="100000"/>
        <a:buChar char="•"/>
        <a:defRPr sz="20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 3" pitchFamily="18" charset="2"/>
        <a:buChar char=""/>
        <a:defRPr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Times New Roman" pitchFamily="18" charset="0"/>
        <a:buChar char="–"/>
        <a:defRPr sz="16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Times New Roman" pitchFamily="18" charset="0"/>
        <a:buChar char="–"/>
        <a:defRPr sz="1600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Times New Roman" pitchFamily="18" charset="0"/>
        <a:buChar char="–"/>
        <a:defRPr sz="1600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Times New Roman" pitchFamily="18" charset="0"/>
        <a:buChar char="–"/>
        <a:defRPr sz="1600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Times New Roman" pitchFamily="18" charset="0"/>
        <a:buChar char="–"/>
        <a:defRPr sz="1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595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chemeClr val="bg2"/>
                </a:solidFill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fld id="{0FB175F7-DCBF-4C4E-B2DF-5E10268F08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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Ø"/>
        <a:defRPr sz="24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000">
          <a:solidFill>
            <a:schemeClr val="bg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 3" pitchFamily="18" charset="2"/>
        <a:buChar char=""/>
        <a:defRPr>
          <a:solidFill>
            <a:schemeClr val="bg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 New Roman" pitchFamily="18" charset="0"/>
        <a:buChar char="–"/>
        <a:defRPr sz="1600">
          <a:solidFill>
            <a:schemeClr val="bg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 New Roman" pitchFamily="18" charset="0"/>
        <a:buChar char="–"/>
        <a:defRPr sz="16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 New Roman" pitchFamily="18" charset="0"/>
        <a:buChar char="–"/>
        <a:defRPr sz="16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 New Roman" pitchFamily="18" charset="0"/>
        <a:buChar char="–"/>
        <a:defRPr sz="16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 New Roman" pitchFamily="18" charset="0"/>
        <a:buChar char="–"/>
        <a:defRPr sz="1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97180" y="2402115"/>
            <a:ext cx="7749640" cy="197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4000" noProof="1" smtClean="0">
                <a:solidFill>
                  <a:schemeClr val="bg2"/>
                </a:solidFill>
              </a:rPr>
              <a:t>Chapter 27</a:t>
            </a:r>
          </a:p>
          <a:p>
            <a:pPr algn="ctr"/>
            <a:endParaRPr lang="en-US" sz="2800" dirty="0" smtClean="0">
              <a:solidFill>
                <a:schemeClr val="bg2"/>
              </a:solidFill>
            </a:endParaRPr>
          </a:p>
          <a:p>
            <a:pPr algn="ctr"/>
            <a:r>
              <a:rPr lang="en-US" sz="3600" dirty="0">
                <a:solidFill>
                  <a:schemeClr val="bg2"/>
                </a:solidFill>
              </a:rPr>
              <a:t>Assisting With Rehabilitation and </a:t>
            </a:r>
            <a:br>
              <a:rPr lang="en-US" sz="3600" dirty="0">
                <a:solidFill>
                  <a:schemeClr val="bg2"/>
                </a:solidFill>
              </a:rPr>
            </a:br>
            <a:r>
              <a:rPr lang="en-US" sz="3600" dirty="0">
                <a:solidFill>
                  <a:schemeClr val="bg2"/>
                </a:solidFill>
              </a:rPr>
              <a:t>Restorative </a:t>
            </a:r>
            <a:r>
              <a:rPr lang="en-US" sz="3600" dirty="0" smtClean="0">
                <a:solidFill>
                  <a:schemeClr val="bg2"/>
                </a:solidFill>
              </a:rPr>
              <a:t>Nursing Care</a:t>
            </a:r>
            <a:endParaRPr lang="en-US" sz="3600" b="1" cap="all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130632"/>
            <a:ext cx="7208874" cy="1295400"/>
          </a:xfrm>
        </p:spPr>
        <p:txBody>
          <a:bodyPr/>
          <a:lstStyle/>
          <a:p>
            <a:r>
              <a:rPr lang="en-US" dirty="0"/>
              <a:t>Psychological and Social Aspects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81355" y="1430321"/>
            <a:ext cx="8593015" cy="460092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700" dirty="0"/>
              <a:t>A disability can affect:</a:t>
            </a:r>
          </a:p>
          <a:p>
            <a:pPr lvl="1"/>
            <a:r>
              <a:rPr lang="en-US" dirty="0"/>
              <a:t>Function and appearance</a:t>
            </a:r>
          </a:p>
          <a:p>
            <a:pPr lvl="1"/>
            <a:r>
              <a:rPr lang="en-US" dirty="0"/>
              <a:t>Self-esteem and relationships</a:t>
            </a:r>
          </a:p>
          <a:p>
            <a:pPr lvl="0"/>
            <a:r>
              <a:rPr lang="en-US" sz="2700" dirty="0"/>
              <a:t>The person may:</a:t>
            </a:r>
          </a:p>
          <a:p>
            <a:pPr lvl="1"/>
            <a:r>
              <a:rPr lang="en-US" dirty="0"/>
              <a:t>Feel </a:t>
            </a:r>
            <a:r>
              <a:rPr lang="en-US" dirty="0" err="1"/>
              <a:t>unwhole</a:t>
            </a:r>
            <a:r>
              <a:rPr lang="en-US" dirty="0"/>
              <a:t>, useless, unattractive, unclean, or undesirable</a:t>
            </a:r>
          </a:p>
          <a:p>
            <a:pPr lvl="1"/>
            <a:r>
              <a:rPr lang="en-US" dirty="0"/>
              <a:t>Deny the disability</a:t>
            </a:r>
          </a:p>
          <a:p>
            <a:pPr lvl="1"/>
            <a:r>
              <a:rPr lang="en-US" dirty="0"/>
              <a:t>Expect therapy to correct the problem</a:t>
            </a:r>
          </a:p>
          <a:p>
            <a:pPr lvl="1"/>
            <a:r>
              <a:rPr lang="en-US" dirty="0"/>
              <a:t>Be depressed, angry, and hostile</a:t>
            </a:r>
          </a:p>
          <a:p>
            <a:pPr lvl="0"/>
            <a:r>
              <a:rPr lang="en-US" sz="2700" dirty="0"/>
              <a:t>Successful rehabilitation depends on the person’s attitude.</a:t>
            </a:r>
          </a:p>
          <a:p>
            <a:pPr lvl="0"/>
            <a:r>
              <a:rPr lang="en-US" sz="2700" dirty="0"/>
              <a:t>Spiritual support helps some persons.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10</a:t>
            </a:fld>
            <a:endParaRPr lang="en-GB" sz="1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5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67132"/>
            <a:ext cx="7208874" cy="1295400"/>
          </a:xfrm>
        </p:spPr>
        <p:txBody>
          <a:bodyPr/>
          <a:lstStyle/>
          <a:p>
            <a:r>
              <a:rPr lang="en-US" dirty="0"/>
              <a:t>The Rehabilitation Team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81355" y="1263267"/>
            <a:ext cx="8593015" cy="4600926"/>
          </a:xfrm>
        </p:spPr>
        <p:txBody>
          <a:bodyPr/>
          <a:lstStyle/>
          <a:p>
            <a:pPr lvl="0"/>
            <a:r>
              <a:rPr lang="en-US" dirty="0"/>
              <a:t>Rehabilitation is a team effort.</a:t>
            </a:r>
          </a:p>
          <a:p>
            <a:pPr lvl="1"/>
            <a:r>
              <a:rPr lang="en-US" dirty="0"/>
              <a:t>The person is the key team member.</a:t>
            </a:r>
          </a:p>
          <a:p>
            <a:pPr lvl="1"/>
            <a:r>
              <a:rPr lang="en-US" dirty="0"/>
              <a:t>The family, doctor, nursing team, and other health team members help the person set goals and plan care.</a:t>
            </a:r>
          </a:p>
          <a:p>
            <a:pPr lvl="0"/>
            <a:r>
              <a:rPr lang="en-US" dirty="0"/>
              <a:t>Every part of your job focuses on:</a:t>
            </a:r>
          </a:p>
          <a:p>
            <a:pPr lvl="1"/>
            <a:r>
              <a:rPr lang="en-US" dirty="0"/>
              <a:t>Promoting the person’s independence</a:t>
            </a:r>
          </a:p>
          <a:p>
            <a:pPr lvl="1"/>
            <a:r>
              <a:rPr lang="en-US" dirty="0"/>
              <a:t>Preventing decline in function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11</a:t>
            </a:fld>
            <a:endParaRPr lang="en-GB" sz="1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5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284983"/>
            <a:ext cx="7208874" cy="1295400"/>
          </a:xfrm>
        </p:spPr>
        <p:txBody>
          <a:bodyPr/>
          <a:lstStyle/>
          <a:p>
            <a:r>
              <a:rPr lang="en-US" dirty="0"/>
              <a:t>Rehabilitation Programs and Services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81355" y="1858644"/>
            <a:ext cx="8593015" cy="3142495"/>
          </a:xfrm>
        </p:spPr>
        <p:txBody>
          <a:bodyPr/>
          <a:lstStyle/>
          <a:p>
            <a:pPr lvl="0"/>
            <a:r>
              <a:rPr lang="en-US" dirty="0"/>
              <a:t>Rehabilitation begins when the person first needs health care.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12</a:t>
            </a:fld>
            <a:endParaRPr lang="en-GB" sz="1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5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16332"/>
            <a:ext cx="7208874" cy="1295400"/>
          </a:xfrm>
        </p:spPr>
        <p:txBody>
          <a:bodyPr/>
          <a:lstStyle/>
          <a:p>
            <a:r>
              <a:rPr lang="en-US" dirty="0"/>
              <a:t>Common Rehabilitation Programs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81355" y="1212467"/>
            <a:ext cx="8593015" cy="4600926"/>
          </a:xfrm>
        </p:spPr>
        <p:txBody>
          <a:bodyPr/>
          <a:lstStyle/>
          <a:p>
            <a:pPr lvl="0"/>
            <a:r>
              <a:rPr lang="en-US" dirty="0"/>
              <a:t>Common rehabilitation programs include:</a:t>
            </a:r>
          </a:p>
          <a:p>
            <a:pPr lvl="1"/>
            <a:r>
              <a:rPr lang="en-US" dirty="0"/>
              <a:t>Cardiac rehabilitation for heart disorders</a:t>
            </a:r>
          </a:p>
          <a:p>
            <a:pPr lvl="1"/>
            <a:r>
              <a:rPr lang="en-US" dirty="0"/>
              <a:t>Brain injury rehabilitation for nervous system disorders</a:t>
            </a:r>
          </a:p>
          <a:p>
            <a:pPr lvl="1"/>
            <a:r>
              <a:rPr lang="en-US" dirty="0"/>
              <a:t>Spinal cord rehabilitation for spinal cord injuries</a:t>
            </a:r>
          </a:p>
          <a:p>
            <a:pPr lvl="1"/>
            <a:r>
              <a:rPr lang="en-US" dirty="0"/>
              <a:t>Stroke rehabilitation after a stroke</a:t>
            </a:r>
          </a:p>
          <a:p>
            <a:pPr lvl="1"/>
            <a:r>
              <a:rPr lang="en-US" dirty="0"/>
              <a:t>Respiratory rehabilitation for respiratory system disorders</a:t>
            </a:r>
          </a:p>
          <a:p>
            <a:pPr lvl="1"/>
            <a:r>
              <a:rPr lang="en-US" dirty="0"/>
              <a:t>Musculoskeletal rehabilitation for fractures, joint replacement surgery, and so on</a:t>
            </a:r>
          </a:p>
          <a:p>
            <a:pPr lvl="1"/>
            <a:r>
              <a:rPr lang="en-US" dirty="0"/>
              <a:t>Rehabilitation for complex medical and surgical conditions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13</a:t>
            </a:fld>
            <a:endParaRPr lang="en-GB" sz="1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5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16332"/>
            <a:ext cx="7208874" cy="1295400"/>
          </a:xfrm>
        </p:spPr>
        <p:txBody>
          <a:bodyPr/>
          <a:lstStyle/>
          <a:p>
            <a:r>
              <a:rPr lang="en-US" dirty="0"/>
              <a:t>Continuing Care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81355" y="1212467"/>
            <a:ext cx="8593015" cy="4600926"/>
          </a:xfrm>
        </p:spPr>
        <p:txBody>
          <a:bodyPr/>
          <a:lstStyle/>
          <a:p>
            <a:pPr lvl="0"/>
            <a:r>
              <a:rPr lang="en-US" dirty="0"/>
              <a:t>Depending on the person’s needs and problems:</a:t>
            </a:r>
          </a:p>
          <a:p>
            <a:pPr lvl="1"/>
            <a:r>
              <a:rPr lang="en-US" dirty="0"/>
              <a:t>The process may continue after the person leaves the hospital.</a:t>
            </a:r>
          </a:p>
          <a:p>
            <a:pPr lvl="1"/>
            <a:r>
              <a:rPr lang="en-US" dirty="0"/>
              <a:t>The person may need home care or nursing center care.</a:t>
            </a:r>
          </a:p>
          <a:p>
            <a:pPr lvl="1"/>
            <a:r>
              <a:rPr lang="en-US" dirty="0"/>
              <a:t>Some persons transfer to rehabilitation agencies.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14</a:t>
            </a:fld>
            <a:endParaRPr lang="en-GB" sz="1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5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-72568"/>
            <a:ext cx="7208874" cy="1295400"/>
          </a:xfrm>
        </p:spPr>
        <p:txBody>
          <a:bodyPr/>
          <a:lstStyle/>
          <a:p>
            <a:r>
              <a:rPr lang="en-US" dirty="0"/>
              <a:t>Quality of Life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81355" y="1123567"/>
            <a:ext cx="8593015" cy="4600926"/>
          </a:xfrm>
        </p:spPr>
        <p:txBody>
          <a:bodyPr/>
          <a:lstStyle/>
          <a:p>
            <a:pPr lvl="0"/>
            <a:r>
              <a:rPr lang="en-US" dirty="0"/>
              <a:t>Successful rehabilitation and restorative care improves the person’s quality of life.</a:t>
            </a:r>
          </a:p>
          <a:p>
            <a:pPr lvl="1"/>
            <a:r>
              <a:rPr lang="en-US" dirty="0"/>
              <a:t>The more the person can do alone, the better his or her quality of life.</a:t>
            </a:r>
          </a:p>
          <a:p>
            <a:pPr lvl="1"/>
            <a:r>
              <a:rPr lang="en-US" dirty="0"/>
              <a:t>Protect the right to privacy.</a:t>
            </a:r>
          </a:p>
          <a:p>
            <a:pPr lvl="1"/>
            <a:r>
              <a:rPr lang="en-US" dirty="0"/>
              <a:t>Encourage personal choice.</a:t>
            </a:r>
          </a:p>
          <a:p>
            <a:pPr lvl="1"/>
            <a:r>
              <a:rPr lang="en-US" dirty="0"/>
              <a:t>Protect the right to be free from abuse and mistreatment.</a:t>
            </a:r>
          </a:p>
          <a:p>
            <a:pPr lvl="1"/>
            <a:r>
              <a:rPr lang="en-US" dirty="0"/>
              <a:t>Learn to deal with your anger and frustration.</a:t>
            </a:r>
          </a:p>
          <a:p>
            <a:pPr lvl="1"/>
            <a:r>
              <a:rPr lang="en-US" dirty="0"/>
              <a:t>Encourage activities.</a:t>
            </a:r>
          </a:p>
          <a:p>
            <a:pPr lvl="1"/>
            <a:r>
              <a:rPr lang="en-US" dirty="0"/>
              <a:t>Provide a safe setting.</a:t>
            </a:r>
          </a:p>
          <a:p>
            <a:pPr lvl="1"/>
            <a:r>
              <a:rPr lang="en-US" dirty="0"/>
              <a:t>Show patience, understanding, and sensitivity.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15</a:t>
            </a:fld>
            <a:endParaRPr lang="en-GB" sz="1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5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-87104"/>
            <a:ext cx="7208874" cy="1295400"/>
          </a:xfrm>
        </p:spPr>
        <p:txBody>
          <a:bodyPr/>
          <a:lstStyle/>
          <a:p>
            <a:r>
              <a:rPr lang="en-US" dirty="0"/>
              <a:t>Disability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97223" y="1012491"/>
            <a:ext cx="8749553" cy="5079896"/>
          </a:xfrm>
        </p:spPr>
        <p:txBody>
          <a:bodyPr/>
          <a:lstStyle/>
          <a:p>
            <a:pPr lvl="0"/>
            <a:r>
              <a:rPr lang="en-US" dirty="0"/>
              <a:t>A disability is any lost, absent, or impaired physical or mental function.</a:t>
            </a:r>
          </a:p>
          <a:p>
            <a:pPr lvl="0"/>
            <a:r>
              <a:rPr lang="en-US" dirty="0"/>
              <a:t>Disabilities are short-term or long-term.</a:t>
            </a:r>
          </a:p>
          <a:p>
            <a:pPr lvl="1"/>
            <a:r>
              <a:rPr lang="en-US" dirty="0"/>
              <a:t>Some are permanent.</a:t>
            </a:r>
          </a:p>
          <a:p>
            <a:pPr lvl="0"/>
            <a:r>
              <a:rPr lang="en-US" dirty="0"/>
              <a:t>Rehabilitation is the process of restoring the person to his or her highest possible level of physical, psychological, social, and economic function.</a:t>
            </a:r>
          </a:p>
          <a:p>
            <a:pPr lvl="1"/>
            <a:r>
              <a:rPr lang="en-US" dirty="0"/>
              <a:t>The focus is on improving abilities.</a:t>
            </a:r>
          </a:p>
          <a:p>
            <a:pPr lvl="1"/>
            <a:r>
              <a:rPr lang="en-US" dirty="0"/>
              <a:t>When improved function is not possible, the goal is to prevent further loss of function.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2</a:t>
            </a:fld>
            <a:endParaRPr lang="en-GB" sz="1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83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-12001"/>
            <a:ext cx="7208874" cy="1295400"/>
          </a:xfrm>
        </p:spPr>
        <p:txBody>
          <a:bodyPr/>
          <a:lstStyle/>
          <a:p>
            <a:r>
              <a:rPr lang="en-US" dirty="0"/>
              <a:t>Restorative Nursing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16522" y="1086212"/>
            <a:ext cx="8475785" cy="5079896"/>
          </a:xfrm>
        </p:spPr>
        <p:txBody>
          <a:bodyPr/>
          <a:lstStyle/>
          <a:p>
            <a:pPr lvl="0"/>
            <a:r>
              <a:rPr lang="en-US" dirty="0"/>
              <a:t>Restorative nursing care is care that helps persons regain health, strength, and independence.</a:t>
            </a:r>
          </a:p>
          <a:p>
            <a:pPr lvl="0"/>
            <a:r>
              <a:rPr lang="en-US" dirty="0"/>
              <a:t>Restorative nursing:</a:t>
            </a:r>
          </a:p>
          <a:p>
            <a:pPr lvl="1"/>
            <a:r>
              <a:rPr lang="en-US" dirty="0"/>
              <a:t>Helps maintain the highest level of function</a:t>
            </a:r>
          </a:p>
          <a:p>
            <a:pPr lvl="1"/>
            <a:r>
              <a:rPr lang="en-US" dirty="0"/>
              <a:t>Prevent unnecessary decline in function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3</a:t>
            </a:fld>
            <a:endParaRPr lang="en-GB" sz="10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-56819"/>
            <a:ext cx="7208874" cy="1295400"/>
          </a:xfrm>
        </p:spPr>
        <p:txBody>
          <a:bodyPr/>
          <a:lstStyle/>
          <a:p>
            <a:r>
              <a:rPr lang="en-US" dirty="0"/>
              <a:t>Restorative Nursing, cont'd.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109665"/>
            <a:ext cx="8721969" cy="4600926"/>
          </a:xfrm>
        </p:spPr>
        <p:txBody>
          <a:bodyPr/>
          <a:lstStyle/>
          <a:p>
            <a:pPr lvl="0"/>
            <a:r>
              <a:rPr lang="en-US" dirty="0"/>
              <a:t>Restorative nursing may involve measures that promote:</a:t>
            </a:r>
          </a:p>
          <a:p>
            <a:pPr lvl="1"/>
            <a:r>
              <a:rPr lang="en-US" dirty="0"/>
              <a:t>Self-care</a:t>
            </a:r>
          </a:p>
          <a:p>
            <a:pPr lvl="1"/>
            <a:r>
              <a:rPr lang="en-US" dirty="0"/>
              <a:t>Elimination</a:t>
            </a:r>
          </a:p>
          <a:p>
            <a:pPr lvl="1"/>
            <a:r>
              <a:rPr lang="en-US" dirty="0"/>
              <a:t>Positioning</a:t>
            </a:r>
          </a:p>
          <a:p>
            <a:pPr lvl="1"/>
            <a:r>
              <a:rPr lang="en-US" dirty="0"/>
              <a:t>Mobility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Cognitive function</a:t>
            </a:r>
          </a:p>
          <a:p>
            <a:pPr lvl="0"/>
            <a:r>
              <a:rPr lang="en-US" dirty="0"/>
              <a:t>Many persons need restorative nursing and rehabilitation.</a:t>
            </a:r>
          </a:p>
          <a:p>
            <a:pPr lvl="1"/>
            <a:r>
              <a:rPr lang="en-US" dirty="0"/>
              <a:t>Both focus on the whole person.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4</a:t>
            </a:fld>
            <a:endParaRPr lang="en-GB" sz="10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-15907"/>
            <a:ext cx="7208874" cy="1295400"/>
          </a:xfrm>
        </p:spPr>
        <p:txBody>
          <a:bodyPr/>
          <a:lstStyle/>
          <a:p>
            <a:r>
              <a:rPr lang="en-US" dirty="0"/>
              <a:t>Restorative Aide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93077" y="1098167"/>
            <a:ext cx="8616461" cy="4600926"/>
          </a:xfrm>
        </p:spPr>
        <p:txBody>
          <a:bodyPr/>
          <a:lstStyle/>
          <a:p>
            <a:pPr lvl="0"/>
            <a:r>
              <a:rPr lang="en-US" dirty="0"/>
              <a:t>A restorative aide is a nursing assistant with special training in restorative nursing and rehabilitation skills.</a:t>
            </a:r>
          </a:p>
          <a:p>
            <a:pPr lvl="1"/>
            <a:r>
              <a:rPr lang="en-US" dirty="0"/>
              <a:t>They assist the nursing and health teams as needed.</a:t>
            </a:r>
          </a:p>
          <a:p>
            <a:pPr lvl="1"/>
            <a:r>
              <a:rPr lang="en-US" dirty="0"/>
              <a:t>Required training varies among states.</a:t>
            </a:r>
          </a:p>
          <a:p>
            <a:pPr lvl="2"/>
            <a:r>
              <a:rPr lang="en-US" dirty="0"/>
              <a:t>If there are no state requirements, the agency provides needed training.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5</a:t>
            </a:fld>
            <a:endParaRPr lang="en-GB" sz="10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229300"/>
            <a:ext cx="7208874" cy="1295400"/>
          </a:xfrm>
        </p:spPr>
        <p:txBody>
          <a:bodyPr/>
          <a:lstStyle/>
          <a:p>
            <a:r>
              <a:rPr lang="en-US" dirty="0"/>
              <a:t>Rehabilitation and the Whole Person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69631" y="1702880"/>
            <a:ext cx="8721969" cy="5759833"/>
          </a:xfrm>
        </p:spPr>
        <p:txBody>
          <a:bodyPr/>
          <a:lstStyle/>
          <a:p>
            <a:pPr lvl="0"/>
            <a:r>
              <a:rPr lang="en-US" dirty="0"/>
              <a:t>An illness, injury, or disability has physical, psychological, and social effects.</a:t>
            </a:r>
          </a:p>
          <a:p>
            <a:pPr lvl="1"/>
            <a:r>
              <a:rPr lang="en-US" dirty="0"/>
              <a:t>The person needs to adjust physically, psychologically, socially, and economically.</a:t>
            </a:r>
          </a:p>
          <a:p>
            <a:pPr lvl="2"/>
            <a:r>
              <a:rPr lang="en-US" dirty="0"/>
              <a:t>Abilities are stressed.</a:t>
            </a:r>
          </a:p>
          <a:p>
            <a:pPr lvl="2"/>
            <a:r>
              <a:rPr lang="en-US" dirty="0"/>
              <a:t>Complications are prevented.</a:t>
            </a:r>
          </a:p>
          <a:p>
            <a:r>
              <a:rPr lang="en-US" dirty="0"/>
              <a:t>Rehabilitation often takes longer in older persons than in other age-groups.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6</a:t>
            </a:fld>
            <a:endParaRPr lang="en-GB" sz="10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79831"/>
            <a:ext cx="7208874" cy="1295400"/>
          </a:xfrm>
        </p:spPr>
        <p:txBody>
          <a:bodyPr/>
          <a:lstStyle/>
          <a:p>
            <a:r>
              <a:rPr lang="en-US" dirty="0"/>
              <a:t>Physical Aspects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46185" y="1372456"/>
            <a:ext cx="8686800" cy="4600926"/>
          </a:xfrm>
        </p:spPr>
        <p:txBody>
          <a:bodyPr/>
          <a:lstStyle/>
          <a:p>
            <a:pPr lvl="0"/>
            <a:r>
              <a:rPr lang="en-US" dirty="0"/>
              <a:t>Physical aspects</a:t>
            </a:r>
          </a:p>
          <a:p>
            <a:pPr lvl="1"/>
            <a:r>
              <a:rPr lang="en-US" dirty="0"/>
              <a:t>Rehabilitation starts when the person seeks health care.</a:t>
            </a:r>
          </a:p>
          <a:p>
            <a:pPr lvl="2"/>
            <a:r>
              <a:rPr lang="en-US" dirty="0"/>
              <a:t>Complications are prevented.</a:t>
            </a:r>
          </a:p>
          <a:p>
            <a:pPr lvl="1"/>
            <a:r>
              <a:rPr lang="en-US" dirty="0"/>
              <a:t>Self-care is a major goal.</a:t>
            </a:r>
          </a:p>
          <a:p>
            <a:pPr lvl="2"/>
            <a:r>
              <a:rPr lang="en-US" dirty="0"/>
              <a:t>Activities of daily living (ADL) are the activities usually done during a normal day in a person’s life.</a:t>
            </a:r>
          </a:p>
          <a:p>
            <a:pPr lvl="2"/>
            <a:r>
              <a:rPr lang="en-US" dirty="0"/>
              <a:t>The health team evaluates:</a:t>
            </a:r>
          </a:p>
          <a:p>
            <a:pPr lvl="2"/>
            <a:r>
              <a:rPr lang="en-US" dirty="0"/>
              <a:t>The person’s ability to perform ADL</a:t>
            </a:r>
          </a:p>
          <a:p>
            <a:pPr lvl="2"/>
            <a:r>
              <a:rPr lang="en-US" dirty="0"/>
              <a:t>The need for self-help devices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7</a:t>
            </a:fld>
            <a:endParaRPr lang="en-GB" sz="10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85446" y="-125322"/>
            <a:ext cx="7842739" cy="1295400"/>
          </a:xfrm>
        </p:spPr>
        <p:txBody>
          <a:bodyPr/>
          <a:lstStyle/>
          <a:p>
            <a:r>
              <a:rPr lang="en-US" dirty="0"/>
              <a:t>Physical Aspects, cont'd.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17231" y="1015130"/>
            <a:ext cx="8897815" cy="5490202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Elimination</a:t>
            </a:r>
          </a:p>
          <a:p>
            <a:pPr lvl="1"/>
            <a:r>
              <a:rPr lang="en-US" sz="2300" dirty="0"/>
              <a:t>Some persons need bladder training.</a:t>
            </a:r>
          </a:p>
          <a:p>
            <a:pPr lvl="2"/>
            <a:r>
              <a:rPr lang="en-US" dirty="0"/>
              <a:t>The method depends on the person’s problems, abilities, and needs.</a:t>
            </a:r>
          </a:p>
          <a:p>
            <a:pPr lvl="1"/>
            <a:r>
              <a:rPr lang="en-US" sz="2300" dirty="0"/>
              <a:t>Some need bowel training.</a:t>
            </a:r>
          </a:p>
          <a:p>
            <a:pPr lvl="2"/>
            <a:r>
              <a:rPr lang="en-US" dirty="0"/>
              <a:t>Control of bowel movements and regular elimination are goals.</a:t>
            </a:r>
          </a:p>
          <a:p>
            <a:pPr lvl="2"/>
            <a:r>
              <a:rPr lang="en-US" dirty="0"/>
              <a:t>Fecal impaction, constipation, and fecal incontinence are prevented.</a:t>
            </a:r>
          </a:p>
          <a:p>
            <a:pPr lvl="0"/>
            <a:r>
              <a:rPr lang="en-US" dirty="0"/>
              <a:t>Mobility</a:t>
            </a:r>
          </a:p>
          <a:p>
            <a:pPr lvl="1"/>
            <a:r>
              <a:rPr lang="en-US" sz="2300" dirty="0"/>
              <a:t>The person may need crutches or a walker, cane, or brace.</a:t>
            </a:r>
          </a:p>
          <a:p>
            <a:pPr lvl="1"/>
            <a:r>
              <a:rPr lang="en-US" sz="2300" dirty="0"/>
              <a:t>Physical and occupational therapies are common.</a:t>
            </a:r>
          </a:p>
          <a:p>
            <a:pPr lvl="1"/>
            <a:r>
              <a:rPr lang="en-US" sz="2300" dirty="0"/>
              <a:t>Some people need wheelchairs.</a:t>
            </a:r>
          </a:p>
          <a:p>
            <a:pPr lvl="1"/>
            <a:r>
              <a:rPr lang="en-US" sz="2300" dirty="0"/>
              <a:t>A prosthesis is an artificial replacement for a missing body part.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8</a:t>
            </a:fld>
            <a:endParaRPr lang="en-GB" sz="10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56677" y="-97968"/>
            <a:ext cx="7208874" cy="1295400"/>
          </a:xfrm>
        </p:spPr>
        <p:txBody>
          <a:bodyPr/>
          <a:lstStyle/>
          <a:p>
            <a:r>
              <a:rPr lang="en-US" dirty="0"/>
              <a:t>Physical Aspects, cont'd. </a:t>
            </a:r>
          </a:p>
        </p:txBody>
      </p:sp>
      <p:sp>
        <p:nvSpPr>
          <p:cNvPr id="196301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81355" y="1098167"/>
            <a:ext cx="8593015" cy="4600926"/>
          </a:xfrm>
        </p:spPr>
        <p:txBody>
          <a:bodyPr/>
          <a:lstStyle/>
          <a:p>
            <a:pPr lvl="0"/>
            <a:r>
              <a:rPr lang="en-US" dirty="0"/>
              <a:t>Nutrition</a:t>
            </a:r>
          </a:p>
          <a:p>
            <a:pPr lvl="1"/>
            <a:r>
              <a:rPr lang="en-US" dirty="0"/>
              <a:t>Difficulty swallowing (dysphagia) may occur after a stroke.</a:t>
            </a:r>
          </a:p>
          <a:p>
            <a:pPr lvl="2"/>
            <a:r>
              <a:rPr lang="en-US" dirty="0"/>
              <a:t>A dysphagia diet may be needed.</a:t>
            </a:r>
          </a:p>
          <a:p>
            <a:pPr lvl="2"/>
            <a:r>
              <a:rPr lang="en-US" dirty="0"/>
              <a:t>When possible, exercises are taught to improve swallowing.</a:t>
            </a:r>
          </a:p>
          <a:p>
            <a:pPr lvl="0"/>
            <a:r>
              <a:rPr lang="en-US" dirty="0"/>
              <a:t>Communication</a:t>
            </a:r>
          </a:p>
          <a:p>
            <a:pPr lvl="1"/>
            <a:r>
              <a:rPr lang="en-US" dirty="0"/>
              <a:t>Aphasia (the inability to have normal speech) may occur from a stroke.</a:t>
            </a:r>
          </a:p>
          <a:p>
            <a:pPr lvl="2"/>
            <a:r>
              <a:rPr lang="en-US" dirty="0"/>
              <a:t>Speech therapy and communication devices are helpful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8800" y="63595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z="1000" dirty="0">
                <a:ea typeface="ＭＳ Ｐゴシック" pitchFamily="34" charset="-128"/>
              </a:rPr>
              <a:t> </a:t>
            </a:r>
            <a:fld id="{B2E7F25F-EFA4-4863-9136-A9152A78A8BC}" type="slidenum">
              <a:rPr lang="en-GB" sz="1000">
                <a:ea typeface="ＭＳ Ｐゴシック" pitchFamily="34" charset="-128"/>
              </a:rPr>
              <a:pPr/>
              <a:t>9</a:t>
            </a:fld>
            <a:endParaRPr lang="en-GB" sz="10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ue Diagonal">
  <a:themeElements>
    <a:clrScheme name="2_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2_Blue Diagonal">
      <a:majorFont>
        <a:latin typeface="ArialMT"/>
        <a:ea typeface="ＭＳ Ｐゴシック"/>
        <a:cs typeface=""/>
      </a:majorFont>
      <a:minorFont>
        <a:latin typeface="Arial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ue Diagonal">
  <a:themeElements>
    <a:clrScheme name="3_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3_Blue Diagona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EMS Templateppt</Template>
  <TotalTime>5871</TotalTime>
  <Words>1337</Words>
  <Application>Microsoft Office PowerPoint</Application>
  <PresentationFormat>On-screen Show (4:3)</PresentationFormat>
  <Paragraphs>188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ArialMT</vt:lpstr>
      <vt:lpstr>Times New Roman</vt:lpstr>
      <vt:lpstr>Wingdings</vt:lpstr>
      <vt:lpstr>Wingdings 2</vt:lpstr>
      <vt:lpstr>Wingdings 3</vt:lpstr>
      <vt:lpstr>2_Blue Diagonal</vt:lpstr>
      <vt:lpstr>3_Blue Diagonal</vt:lpstr>
      <vt:lpstr>PowerPoint Presentation</vt:lpstr>
      <vt:lpstr>Disability</vt:lpstr>
      <vt:lpstr>Restorative Nursing</vt:lpstr>
      <vt:lpstr>Restorative Nursing, cont'd.</vt:lpstr>
      <vt:lpstr>Restorative Aide </vt:lpstr>
      <vt:lpstr>Rehabilitation and the Whole Person </vt:lpstr>
      <vt:lpstr>Physical Aspects </vt:lpstr>
      <vt:lpstr>Physical Aspects, cont'd. </vt:lpstr>
      <vt:lpstr>Physical Aspects, cont'd. </vt:lpstr>
      <vt:lpstr>Psychological and Social Aspects </vt:lpstr>
      <vt:lpstr>The Rehabilitation Team </vt:lpstr>
      <vt:lpstr>Rehabilitation Programs and Services </vt:lpstr>
      <vt:lpstr>Common Rehabilitation Programs </vt:lpstr>
      <vt:lpstr>Continuing Care </vt:lpstr>
      <vt:lpstr>Quality of Life </vt:lpstr>
    </vt:vector>
  </TitlesOfParts>
  <Company>REED Elsevier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Body Systems</dc:title>
  <dc:creator>Linda Honeycutt</dc:creator>
  <cp:lastModifiedBy>Karen Aldworth</cp:lastModifiedBy>
  <cp:revision>610</cp:revision>
  <dcterms:created xsi:type="dcterms:W3CDTF">2005-01-16T17:28:53Z</dcterms:created>
  <dcterms:modified xsi:type="dcterms:W3CDTF">2015-03-15T14:14:23Z</dcterms:modified>
</cp:coreProperties>
</file>