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82" r:id="rId4"/>
    <p:sldId id="258" r:id="rId5"/>
    <p:sldId id="260" r:id="rId6"/>
    <p:sldId id="261" r:id="rId7"/>
    <p:sldId id="262" r:id="rId8"/>
    <p:sldId id="263" r:id="rId9"/>
    <p:sldId id="266" r:id="rId10"/>
    <p:sldId id="264" r:id="rId11"/>
    <p:sldId id="265" r:id="rId12"/>
    <p:sldId id="267" r:id="rId13"/>
    <p:sldId id="273" r:id="rId14"/>
    <p:sldId id="268" r:id="rId15"/>
    <p:sldId id="269" r:id="rId16"/>
    <p:sldId id="270" r:id="rId17"/>
    <p:sldId id="271" r:id="rId18"/>
    <p:sldId id="272" r:id="rId19"/>
    <p:sldId id="283" r:id="rId20"/>
    <p:sldId id="274" r:id="rId21"/>
    <p:sldId id="275" r:id="rId22"/>
    <p:sldId id="276" r:id="rId23"/>
    <p:sldId id="277" r:id="rId24"/>
    <p:sldId id="278" r:id="rId25"/>
    <p:sldId id="279" r:id="rId26"/>
    <p:sldId id="280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CC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2787"/>
    <p:restoredTop sz="90929"/>
  </p:normalViewPr>
  <p:slideViewPr>
    <p:cSldViewPr>
      <p:cViewPr varScale="1">
        <p:scale>
          <a:sx n="107" d="100"/>
          <a:sy n="107" d="100"/>
        </p:scale>
        <p:origin x="-101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9721508-D370-4474-810A-9B27354B5A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08D82FC-CE42-40E8-B48C-10F4858581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CF6EB0-1C3D-4296-841B-999C29C732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71E988-14C3-4746-BF46-9DDC99469A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61CE82D-E65C-4AE0-B953-D2601080A9F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64ECEC-AFD1-488E-9233-B2BC2A74D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7ADC02-4D76-482F-A507-24529EBFF4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34F8352-59B2-4FF3-83EE-A6F67C8DA30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95E501-B3DB-4CF6-9C3D-9DADBB4085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1AA3E-73A4-4387-8F75-1966530C7E0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55C95-EC3A-452B-9A09-7BCD7564E5C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79FBBB88-DB29-4BAB-841C-E8034B65A7B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Documents and Settings\Default\My Documents\My Pictures\digetsyst 2.gif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1406525"/>
            <a:ext cx="4667250" cy="545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14" name="Text Box 3"/>
          <p:cNvSpPr txBox="1">
            <a:spLocks noChangeArrowheads="1"/>
          </p:cNvSpPr>
          <p:nvPr/>
        </p:nvSpPr>
        <p:spPr bwMode="auto">
          <a:xfrm>
            <a:off x="6400800" y="2362200"/>
            <a:ext cx="2743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MOUTH</a:t>
            </a:r>
          </a:p>
        </p:txBody>
      </p:sp>
      <p:sp>
        <p:nvSpPr>
          <p:cNvPr id="13315" name="Text Box 4"/>
          <p:cNvSpPr txBox="1">
            <a:spLocks noChangeArrowheads="1"/>
          </p:cNvSpPr>
          <p:nvPr/>
        </p:nvSpPr>
        <p:spPr bwMode="auto">
          <a:xfrm>
            <a:off x="6400800" y="2895600"/>
            <a:ext cx="1981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ESOPHAGUS</a:t>
            </a:r>
          </a:p>
        </p:txBody>
      </p:sp>
      <p:sp>
        <p:nvSpPr>
          <p:cNvPr id="13316" name="Text Box 5"/>
          <p:cNvSpPr txBox="1">
            <a:spLocks noChangeArrowheads="1"/>
          </p:cNvSpPr>
          <p:nvPr/>
        </p:nvSpPr>
        <p:spPr bwMode="auto">
          <a:xfrm>
            <a:off x="6324600" y="4114800"/>
            <a:ext cx="2362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 STOMACH</a:t>
            </a:r>
          </a:p>
        </p:txBody>
      </p:sp>
      <p:sp>
        <p:nvSpPr>
          <p:cNvPr id="13317" name="Text Box 6"/>
          <p:cNvSpPr txBox="1">
            <a:spLocks noChangeArrowheads="1"/>
          </p:cNvSpPr>
          <p:nvPr/>
        </p:nvSpPr>
        <p:spPr bwMode="auto">
          <a:xfrm>
            <a:off x="6477000" y="4572000"/>
            <a:ext cx="2286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PANCREAS</a:t>
            </a:r>
          </a:p>
        </p:txBody>
      </p:sp>
      <p:sp>
        <p:nvSpPr>
          <p:cNvPr id="13318" name="Text Box 7"/>
          <p:cNvSpPr txBox="1">
            <a:spLocks noChangeArrowheads="1"/>
          </p:cNvSpPr>
          <p:nvPr/>
        </p:nvSpPr>
        <p:spPr bwMode="auto">
          <a:xfrm>
            <a:off x="6553200" y="5402263"/>
            <a:ext cx="2590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LARGE INTESTINE</a:t>
            </a:r>
          </a:p>
        </p:txBody>
      </p:sp>
      <p:sp>
        <p:nvSpPr>
          <p:cNvPr id="13319" name="Text Box 8"/>
          <p:cNvSpPr txBox="1">
            <a:spLocks noChangeArrowheads="1"/>
          </p:cNvSpPr>
          <p:nvPr/>
        </p:nvSpPr>
        <p:spPr bwMode="auto">
          <a:xfrm>
            <a:off x="381000" y="3810000"/>
            <a:ext cx="1828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                 LIVER   </a:t>
            </a:r>
          </a:p>
        </p:txBody>
      </p:sp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457200" y="4259263"/>
            <a:ext cx="1676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 GALL BLADDER</a:t>
            </a:r>
          </a:p>
        </p:txBody>
      </p:sp>
      <p:sp>
        <p:nvSpPr>
          <p:cNvPr id="13321" name="Text Box 10"/>
          <p:cNvSpPr txBox="1">
            <a:spLocks noChangeArrowheads="1"/>
          </p:cNvSpPr>
          <p:nvPr/>
        </p:nvSpPr>
        <p:spPr bwMode="auto">
          <a:xfrm>
            <a:off x="304800" y="5334000"/>
            <a:ext cx="1905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 SMALL INTESTINE</a:t>
            </a:r>
          </a:p>
        </p:txBody>
      </p:sp>
      <p:sp>
        <p:nvSpPr>
          <p:cNvPr id="13322" name="Text Box 11"/>
          <p:cNvSpPr txBox="1">
            <a:spLocks noChangeArrowheads="1"/>
          </p:cNvSpPr>
          <p:nvPr/>
        </p:nvSpPr>
        <p:spPr bwMode="auto">
          <a:xfrm>
            <a:off x="762000" y="5943600"/>
            <a:ext cx="1447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400">
                <a:latin typeface="Verdana" pitchFamily="34" charset="0"/>
              </a:rPr>
              <a:t>     APPENDIX</a:t>
            </a:r>
          </a:p>
        </p:txBody>
      </p:sp>
      <p:sp>
        <p:nvSpPr>
          <p:cNvPr id="13323" name="WordArt 12"/>
          <p:cNvSpPr>
            <a:spLocks noChangeArrowheads="1" noChangeShapeType="1" noTextEdit="1"/>
          </p:cNvSpPr>
          <p:nvPr/>
        </p:nvSpPr>
        <p:spPr bwMode="auto">
          <a:xfrm>
            <a:off x="762000" y="152400"/>
            <a:ext cx="7467600" cy="1143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ASSISTING WITH</a:t>
            </a:r>
          </a:p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BOWEL ELIMINATION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WordArt 2"/>
          <p:cNvSpPr>
            <a:spLocks noChangeArrowheads="1" noChangeShapeType="1" noTextEdit="1"/>
          </p:cNvSpPr>
          <p:nvPr/>
        </p:nvSpPr>
        <p:spPr bwMode="auto">
          <a:xfrm>
            <a:off x="2743200" y="381000"/>
            <a:ext cx="3381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FLATULENCE</a:t>
            </a:r>
          </a:p>
        </p:txBody>
      </p:sp>
      <p:sp>
        <p:nvSpPr>
          <p:cNvPr id="22530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2296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>
                <a:solidFill>
                  <a:srgbClr val="FF0000"/>
                </a:solidFill>
                <a:latin typeface="Verdana" pitchFamily="34" charset="0"/>
              </a:rPr>
              <a:t>GAS OR AIR PASSED THROUGH THE ANUS</a:t>
            </a:r>
          </a:p>
        </p:txBody>
      </p:sp>
      <p:sp>
        <p:nvSpPr>
          <p:cNvPr id="22531" name="Text Box 4"/>
          <p:cNvSpPr txBox="1">
            <a:spLocks noChangeArrowheads="1"/>
          </p:cNvSpPr>
          <p:nvPr/>
        </p:nvSpPr>
        <p:spPr bwMode="auto">
          <a:xfrm>
            <a:off x="685800" y="2362200"/>
            <a:ext cx="7696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chemeClr val="accent2"/>
              </a:buClr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IF THE GAS IS NOT EXPELLED, THE INTESTINES MAY BECOME DISTENDED.</a:t>
            </a:r>
            <a:endParaRPr lang="en-US">
              <a:latin typeface="Verdana" pitchFamily="34" charset="0"/>
            </a:endParaRPr>
          </a:p>
        </p:txBody>
      </p:sp>
      <p:pic>
        <p:nvPicPr>
          <p:cNvPr id="22532" name="Picture 5" descr="C:\Documents and Settings\Default\My Documents\My Pictures\rec tube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81000" y="3657600"/>
            <a:ext cx="4275138" cy="293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Text Box 6"/>
          <p:cNvSpPr txBox="1">
            <a:spLocks noChangeArrowheads="1"/>
          </p:cNvSpPr>
          <p:nvPr/>
        </p:nvSpPr>
        <p:spPr bwMode="auto">
          <a:xfrm>
            <a:off x="4876800" y="3505200"/>
            <a:ext cx="3886200" cy="319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THE PATIENT IS FIRST AMBULATED TO SEE IF THAT HELPS HIM TO “PASS” GAS.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IF AMBULATION DOES NOT HELP, A RECTAL TUBE MAY BE INSERTED.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3" name="Picture 2" descr="C:\Documents and Settings\Default\My Documents\My Pictures\give rect tube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295400"/>
            <a:ext cx="39624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3554" name="WordArt 3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1915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GUIDELINES FOR GIVING A RECTAL TUBE</a:t>
            </a:r>
          </a:p>
        </p:txBody>
      </p:sp>
      <p:sp>
        <p:nvSpPr>
          <p:cNvPr id="23555" name="Text Box 4"/>
          <p:cNvSpPr txBox="1">
            <a:spLocks noChangeArrowheads="1"/>
          </p:cNvSpPr>
          <p:nvPr/>
        </p:nvSpPr>
        <p:spPr bwMode="auto">
          <a:xfrm>
            <a:off x="4114800" y="1371600"/>
            <a:ext cx="5029200" cy="4838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rgbClr val="0066FF"/>
                </a:solidFill>
                <a:latin typeface="Verdana" pitchFamily="34" charset="0"/>
              </a:rPr>
              <a:t>LUBRICATE THE TIP OF THE TUBE.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POSITION THE PERSON IN THE LEFT SIM’S POSITION.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INSERT THE TUBE GENTLY, 2 – 4 INCHES INTO THE RECTUM.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POSITION THE TUBE SO IT RESTS ON A BED PROTECTOR.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LEAVE THE TUBE IN PLACE FOR 20 MINUTES.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WordArt 2"/>
          <p:cNvSpPr>
            <a:spLocks noChangeArrowheads="1" noChangeShapeType="1" noTextEdit="1"/>
          </p:cNvSpPr>
          <p:nvPr/>
        </p:nvSpPr>
        <p:spPr bwMode="auto">
          <a:xfrm>
            <a:off x="2362200" y="304800"/>
            <a:ext cx="45243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BOWEL TRAINING</a:t>
            </a:r>
          </a:p>
        </p:txBody>
      </p:sp>
      <p:sp>
        <p:nvSpPr>
          <p:cNvPr id="24578" name="Text Box 3"/>
          <p:cNvSpPr txBox="1">
            <a:spLocks noChangeArrowheads="1"/>
          </p:cNvSpPr>
          <p:nvPr/>
        </p:nvSpPr>
        <p:spPr bwMode="auto">
          <a:xfrm>
            <a:off x="457200" y="1676400"/>
            <a:ext cx="8153400" cy="459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66FF"/>
              </a:buClr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GOAL</a:t>
            </a:r>
            <a:r>
              <a:rPr lang="en-US">
                <a:latin typeface="Verdana" pitchFamily="34" charset="0"/>
              </a:rPr>
              <a:t> 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REGAIN CONTROL OF BOWEL MOVEMENTS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DEVELOP A REGULAR PATTERN OF ELIMINATION</a:t>
            </a:r>
          </a:p>
          <a:p>
            <a:pPr>
              <a:spcBef>
                <a:spcPct val="50000"/>
              </a:spcBef>
              <a:buClr>
                <a:srgbClr val="0066FF"/>
              </a:buClr>
            </a:pPr>
            <a:endParaRPr lang="en-US">
              <a:solidFill>
                <a:srgbClr val="0066FF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  <a:buClr>
                <a:srgbClr val="0066FF"/>
              </a:buClr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STEPS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>
                <a:solidFill>
                  <a:srgbClr val="0066FF"/>
                </a:solidFill>
                <a:latin typeface="Verdana" pitchFamily="34" charset="0"/>
              </a:rPr>
              <a:t>USUAL PATTERN IS DETERMINED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REGULAR SCHEDULE IS ESTABLISHED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EVALUATE AND CHANGE AS NECESSARY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WordArt 2"/>
          <p:cNvSpPr>
            <a:spLocks noChangeArrowheads="1" noChangeShapeType="1" noTextEdit="1"/>
          </p:cNvSpPr>
          <p:nvPr/>
        </p:nvSpPr>
        <p:spPr bwMode="auto">
          <a:xfrm>
            <a:off x="2743200" y="304800"/>
            <a:ext cx="3695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SUPPOSITORY</a:t>
            </a:r>
          </a:p>
        </p:txBody>
      </p:sp>
      <p:sp>
        <p:nvSpPr>
          <p:cNvPr id="25602" name="Text Box 3"/>
          <p:cNvSpPr txBox="1">
            <a:spLocks noChangeArrowheads="1"/>
          </p:cNvSpPr>
          <p:nvPr/>
        </p:nvSpPr>
        <p:spPr bwMode="auto">
          <a:xfrm>
            <a:off x="5486400" y="1600200"/>
            <a:ext cx="33528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A SUPPOSITORY IS A CONE-SHAPED, SEMISOLID SUBSTANCE THAT IS INSERTED INTO THE RECTUM</a:t>
            </a:r>
          </a:p>
          <a:p>
            <a:pPr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USUALLY GIVEN BY THE NURSE</a:t>
            </a:r>
          </a:p>
        </p:txBody>
      </p:sp>
      <p:pic>
        <p:nvPicPr>
          <p:cNvPr id="25603" name="Picture 4" descr="C:\Documents and Settings\Default\My Documents\My Pictures\supposit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990600"/>
            <a:ext cx="5334000" cy="5867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WordArt 2"/>
          <p:cNvSpPr>
            <a:spLocks noChangeArrowheads="1" noChangeShapeType="1" noTextEdit="1"/>
          </p:cNvSpPr>
          <p:nvPr/>
        </p:nvSpPr>
        <p:spPr bwMode="auto">
          <a:xfrm>
            <a:off x="2971800" y="381000"/>
            <a:ext cx="2667000" cy="7905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4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ENEMAS</a:t>
            </a:r>
          </a:p>
        </p:txBody>
      </p:sp>
      <p:sp>
        <p:nvSpPr>
          <p:cNvPr id="26626" name="Text Box 3"/>
          <p:cNvSpPr txBox="1">
            <a:spLocks noChangeArrowheads="1"/>
          </p:cNvSpPr>
          <p:nvPr/>
        </p:nvSpPr>
        <p:spPr bwMode="auto">
          <a:xfrm>
            <a:off x="457200" y="1828800"/>
            <a:ext cx="80772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THE INTRODUCTION OF FLUID INTO THE RECTUM AND LOWER COLON </a:t>
            </a:r>
          </a:p>
        </p:txBody>
      </p:sp>
      <p:sp>
        <p:nvSpPr>
          <p:cNvPr id="26627" name="Text Box 4"/>
          <p:cNvSpPr txBox="1">
            <a:spLocks noChangeArrowheads="1"/>
          </p:cNvSpPr>
          <p:nvPr/>
        </p:nvSpPr>
        <p:spPr bwMode="auto">
          <a:xfrm>
            <a:off x="685800" y="3429000"/>
            <a:ext cx="7620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</a:t>
            </a:r>
            <a:r>
              <a:rPr lang="en-US">
                <a:solidFill>
                  <a:srgbClr val="0066FF"/>
                </a:solidFill>
                <a:latin typeface="Verdana" pitchFamily="34" charset="0"/>
              </a:rPr>
              <a:t>ORDERED BY THE DOCTOR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GIVEN TO REMOVE FECES AND TO RELIEVE CONSTIPATION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ALSO GIVEN TO CLEAN THE BOWEL OF FECES BEFORE SURGERY, X-RAYS, OR CHILDBIRTH</a:t>
            </a:r>
            <a:endParaRPr lang="en-US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WordArt 2"/>
          <p:cNvSpPr>
            <a:spLocks noChangeArrowheads="1" noChangeShapeType="1" noTextEdit="1"/>
          </p:cNvSpPr>
          <p:nvPr/>
        </p:nvSpPr>
        <p:spPr bwMode="auto">
          <a:xfrm>
            <a:off x="1981200" y="304800"/>
            <a:ext cx="483870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TYPES OF ENEMAS</a:t>
            </a:r>
          </a:p>
        </p:txBody>
      </p:sp>
      <p:sp>
        <p:nvSpPr>
          <p:cNvPr id="27650" name="Text Box 3"/>
          <p:cNvSpPr txBox="1">
            <a:spLocks noChangeArrowheads="1"/>
          </p:cNvSpPr>
          <p:nvPr/>
        </p:nvSpPr>
        <p:spPr bwMode="auto">
          <a:xfrm>
            <a:off x="609600" y="1676400"/>
            <a:ext cx="7772400" cy="49704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buClr>
                <a:srgbClr val="0066FF"/>
              </a:buClr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CLEANSING ENEMAS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 sz="3200">
                <a:latin typeface="Verdana" pitchFamily="34" charset="0"/>
              </a:rPr>
              <a:t> </a:t>
            </a:r>
            <a:r>
              <a:rPr lang="en-US" sz="3200">
                <a:solidFill>
                  <a:srgbClr val="0066FF"/>
                </a:solidFill>
                <a:latin typeface="Verdana" pitchFamily="34" charset="0"/>
              </a:rPr>
              <a:t>TAP WATER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 sz="3200">
                <a:solidFill>
                  <a:srgbClr val="0066FF"/>
                </a:solidFill>
                <a:latin typeface="Verdana" pitchFamily="34" charset="0"/>
              </a:rPr>
              <a:t> SOAPSUDS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 sz="3200">
                <a:solidFill>
                  <a:srgbClr val="0066FF"/>
                </a:solidFill>
                <a:latin typeface="Verdana" pitchFamily="34" charset="0"/>
              </a:rPr>
              <a:t> ENEMAS TILL CLEAR</a:t>
            </a:r>
          </a:p>
          <a:p>
            <a:pPr algn="ctr">
              <a:spcBef>
                <a:spcPct val="50000"/>
              </a:spcBef>
              <a:buClr>
                <a:srgbClr val="0066FF"/>
              </a:buClr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COMMERCIAL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 sz="3200">
                <a:solidFill>
                  <a:srgbClr val="0066FF"/>
                </a:solidFill>
                <a:latin typeface="Verdana" pitchFamily="34" charset="0"/>
              </a:rPr>
              <a:t> FLEETS (PACKAGED)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Tx/>
              <a:buChar char="•"/>
            </a:pPr>
            <a:r>
              <a:rPr lang="en-US" sz="3200">
                <a:solidFill>
                  <a:srgbClr val="0066FF"/>
                </a:solidFill>
                <a:latin typeface="Verdana" pitchFamily="34" charset="0"/>
              </a:rPr>
              <a:t> OIL RETENTION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WordArt 2"/>
          <p:cNvSpPr>
            <a:spLocks noChangeArrowheads="1" noChangeShapeType="1" noTextEdit="1"/>
          </p:cNvSpPr>
          <p:nvPr/>
        </p:nvSpPr>
        <p:spPr bwMode="auto">
          <a:xfrm>
            <a:off x="0" y="228600"/>
            <a:ext cx="8934450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COMFORT AND SAFETY MEASURES</a:t>
            </a:r>
          </a:p>
        </p:txBody>
      </p:sp>
      <p:sp>
        <p:nvSpPr>
          <p:cNvPr id="28674" name="Text Box 3"/>
          <p:cNvSpPr txBox="1">
            <a:spLocks noChangeArrowheads="1"/>
          </p:cNvSpPr>
          <p:nvPr/>
        </p:nvSpPr>
        <p:spPr bwMode="auto">
          <a:xfrm>
            <a:off x="4572000" y="1066800"/>
            <a:ext cx="4191000" cy="542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latin typeface="Verdana" pitchFamily="34" charset="0"/>
              </a:rPr>
              <a:t> </a:t>
            </a: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SOLUTION TEMPERATURE SHOULD BE 105º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ADULTS RECEIVE BETWEEN 500 – 1000CC OF SOLUTION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POSITION PATIENT IN THE LEFT SIM’S POSITION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THE ENEMA BAG IS RAISED 12 INCHES ABOVE THE ANUS OR 18 INCHES ABOVE THE BED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LUBRICATE THE TUBING AND INSERT IT 3 – 4 INCHES INTO THE RECTUM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GIVE THE SOLUTION SLOWLY ( OVER 10 – 15 MIN.)</a:t>
            </a:r>
          </a:p>
        </p:txBody>
      </p:sp>
      <p:pic>
        <p:nvPicPr>
          <p:cNvPr id="28675" name="Picture 4" descr="C:\Documents and Settings\Default\My Documents\My Pictures\how high en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514600"/>
            <a:ext cx="4476750" cy="411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6" name="Text Box 5"/>
          <p:cNvSpPr txBox="1">
            <a:spLocks noChangeArrowheads="1"/>
          </p:cNvSpPr>
          <p:nvPr/>
        </p:nvSpPr>
        <p:spPr bwMode="auto">
          <a:xfrm>
            <a:off x="0" y="1219200"/>
            <a:ext cx="4267200" cy="701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solidFill>
                  <a:srgbClr val="0066CC"/>
                </a:solidFill>
              </a:rPr>
              <a:t>HAVE THE PERSON VOID BEFORE BEGINNING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WordArt 2"/>
          <p:cNvSpPr>
            <a:spLocks noChangeArrowheads="1" noChangeShapeType="1" noTextEdit="1"/>
          </p:cNvSpPr>
          <p:nvPr/>
        </p:nvSpPr>
        <p:spPr bwMode="auto">
          <a:xfrm>
            <a:off x="533400" y="152400"/>
            <a:ext cx="7981950" cy="68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COMFORT AND SAFETY MEASURES</a:t>
            </a:r>
          </a:p>
        </p:txBody>
      </p:sp>
      <p:pic>
        <p:nvPicPr>
          <p:cNvPr id="29698" name="Picture 3" descr="C:\Documents and Settings\Default\My Documents\My Pictures\give enema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1676400"/>
            <a:ext cx="4572000" cy="455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9699" name="Text Box 4"/>
          <p:cNvSpPr txBox="1">
            <a:spLocks noChangeArrowheads="1"/>
          </p:cNvSpPr>
          <p:nvPr/>
        </p:nvSpPr>
        <p:spPr bwMode="auto">
          <a:xfrm>
            <a:off x="4724400" y="1371600"/>
            <a:ext cx="41910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latin typeface="Verdana" pitchFamily="34" charset="0"/>
              </a:rPr>
              <a:t> </a:t>
            </a: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THE ENEMA TUBE IS HELD IN PLACE WHILE THE SOLUTION IS BEING GIVEN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THE SOLUTION SHOULD BE RETAINED IN THE BOWEL FOR A CERTAIN LENGTH OF TIME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THE BATHROOM MUST BE VACANT</a:t>
            </a:r>
          </a:p>
          <a:p>
            <a:pPr>
              <a:spcBef>
                <a:spcPct val="50000"/>
              </a:spcBef>
              <a:buClr>
                <a:srgbClr val="0066FF"/>
              </a:buClr>
              <a:buFont typeface="Wingdings" pitchFamily="2" charset="2"/>
              <a:buChar char="ü"/>
            </a:pPr>
            <a:r>
              <a:rPr lang="en-US" sz="2000">
                <a:solidFill>
                  <a:srgbClr val="0066FF"/>
                </a:solidFill>
                <a:latin typeface="Verdana" pitchFamily="34" charset="0"/>
              </a:rPr>
              <a:t> OBSERVE THE ENEMA RESULTS AND REPORT THEM TO THE NURSE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1" name="Picture 2" descr="C:\Documents and Settings\Default\My Documents\My Pictures\fleet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1219200"/>
            <a:ext cx="3563938" cy="5108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0722" name="WordArt 3"/>
          <p:cNvSpPr>
            <a:spLocks noChangeArrowheads="1" noChangeShapeType="1" noTextEdit="1"/>
          </p:cNvSpPr>
          <p:nvPr/>
        </p:nvSpPr>
        <p:spPr bwMode="auto">
          <a:xfrm>
            <a:off x="1371600" y="304800"/>
            <a:ext cx="58578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FLEETS PACKAGE ENEMA</a:t>
            </a:r>
          </a:p>
        </p:txBody>
      </p:sp>
      <p:sp>
        <p:nvSpPr>
          <p:cNvPr id="30723" name="Text Box 4"/>
          <p:cNvSpPr txBox="1">
            <a:spLocks noChangeArrowheads="1"/>
          </p:cNvSpPr>
          <p:nvPr/>
        </p:nvSpPr>
        <p:spPr bwMode="auto">
          <a:xfrm>
            <a:off x="4114800" y="1447800"/>
            <a:ext cx="4495800" cy="3560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COMES READY TO GIVE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WARM IT UNDER RUNNING WATER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INSERT 2 INCHES INTO THE RECTUM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ROLL UP FROM THE BOTTOM – DO NOT RELEASE PRESSURE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5" name="Picture 2" descr="C:\Documents and Settings\Default\My Documents\My Pictures\StOOL SPE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460692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1746" name="Text Box 3"/>
          <p:cNvSpPr txBox="1">
            <a:spLocks noChangeArrowheads="1"/>
          </p:cNvSpPr>
          <p:nvPr/>
        </p:nvSpPr>
        <p:spPr bwMode="auto">
          <a:xfrm>
            <a:off x="4876800" y="1143000"/>
            <a:ext cx="3962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USE A TONGUE DEPRESSOR TO TRANSFER THE STOOL SPECIMEN FROM THE COLLECTION CONTAINER TO THE SPECIMEN CONTAINER.</a:t>
            </a:r>
          </a:p>
        </p:txBody>
      </p:sp>
      <p:sp>
        <p:nvSpPr>
          <p:cNvPr id="31747" name="WordArt 4"/>
          <p:cNvSpPr>
            <a:spLocks noChangeArrowheads="1" noChangeShapeType="1" noTextEdit="1"/>
          </p:cNvSpPr>
          <p:nvPr/>
        </p:nvSpPr>
        <p:spPr bwMode="auto">
          <a:xfrm>
            <a:off x="4953000" y="304800"/>
            <a:ext cx="35242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STOOL SPECIMEN</a:t>
            </a:r>
          </a:p>
        </p:txBody>
      </p:sp>
      <p:sp>
        <p:nvSpPr>
          <p:cNvPr id="31748" name="Text Box 5"/>
          <p:cNvSpPr txBox="1">
            <a:spLocks noChangeArrowheads="1"/>
          </p:cNvSpPr>
          <p:nvPr/>
        </p:nvSpPr>
        <p:spPr bwMode="auto">
          <a:xfrm>
            <a:off x="4953000" y="3962400"/>
            <a:ext cx="3962400" cy="2830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A STOOL SPECIMEN MUST NOT BE CONTAMINATED WITH URINE.</a:t>
            </a:r>
          </a:p>
          <a:p>
            <a:pPr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TAKE THE SPECIMEN TO THE LABORATORY OR TO THE NURSE.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WordArt 2"/>
          <p:cNvSpPr>
            <a:spLocks noChangeArrowheads="1" noChangeShapeType="1" noTextEdit="1"/>
          </p:cNvSpPr>
          <p:nvPr/>
        </p:nvSpPr>
        <p:spPr bwMode="auto">
          <a:xfrm>
            <a:off x="1219200" y="533400"/>
            <a:ext cx="684847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66FF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NORMAL BOWEL MOVEMENTS</a:t>
            </a:r>
          </a:p>
        </p:txBody>
      </p:sp>
      <p:sp>
        <p:nvSpPr>
          <p:cNvPr id="14338" name="Text Box 3"/>
          <p:cNvSpPr txBox="1">
            <a:spLocks noChangeArrowheads="1"/>
          </p:cNvSpPr>
          <p:nvPr/>
        </p:nvSpPr>
        <p:spPr bwMode="auto">
          <a:xfrm>
            <a:off x="533400" y="1600200"/>
            <a:ext cx="8001000" cy="5021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THE FREQUENCY OF BOWEL MOVEMENTS VARIES FROM PERSON TO PERSON.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 SOME PEOPLE HAVE A BOWEL MOVEMENT EVERY DAY, SOME EVERY 2 – 3 DAYS, SOME 2 – 3 TIMES A DAY.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MANY PEOPLE HAVE A BOWEL MOVEMENT IN THE MORNING, SOME IN THE EVENING.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STOOLS ARE NORMALLY BROWN IN COLOR.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FECES ARE NORMALLY SOFT, FORMED, MOIST AND SHAPED LIKE THE RECTUM.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FECES HAVE A CHARACTERISTIC ODOR.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WordArt 2"/>
          <p:cNvSpPr>
            <a:spLocks noChangeArrowheads="1" noChangeShapeType="1" noTextEdit="1"/>
          </p:cNvSpPr>
          <p:nvPr/>
        </p:nvSpPr>
        <p:spPr bwMode="auto">
          <a:xfrm>
            <a:off x="1371600" y="228600"/>
            <a:ext cx="622935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THE PERSON WITH AN OSTOMY</a:t>
            </a:r>
          </a:p>
        </p:txBody>
      </p:sp>
      <p:sp>
        <p:nvSpPr>
          <p:cNvPr id="32770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077200" cy="6664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AN </a:t>
            </a:r>
            <a:r>
              <a:rPr lang="en-US" u="sng">
                <a:solidFill>
                  <a:srgbClr val="FF0000"/>
                </a:solidFill>
                <a:latin typeface="Verdana" pitchFamily="34" charset="0"/>
              </a:rPr>
              <a:t>OSTOMY</a:t>
            </a:r>
            <a:r>
              <a:rPr lang="en-US">
                <a:solidFill>
                  <a:srgbClr val="FF0000"/>
                </a:solidFill>
                <a:latin typeface="Verdana" pitchFamily="34" charset="0"/>
              </a:rPr>
              <a:t> IS THE SURGICAL CREATION OF AN ARTIFICIAL OPENING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THE OPENING IS CALLED A </a:t>
            </a:r>
            <a:r>
              <a:rPr lang="en-US" u="sng">
                <a:solidFill>
                  <a:srgbClr val="FF0000"/>
                </a:solidFill>
                <a:latin typeface="Verdana" pitchFamily="34" charset="0"/>
              </a:rPr>
              <a:t>STOMA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A </a:t>
            </a:r>
            <a:r>
              <a:rPr lang="en-US" u="sng">
                <a:solidFill>
                  <a:srgbClr val="FF0000"/>
                </a:solidFill>
                <a:latin typeface="Verdana" pitchFamily="34" charset="0"/>
              </a:rPr>
              <a:t>COLOSTOMY</a:t>
            </a:r>
            <a:r>
              <a:rPr lang="en-US">
                <a:solidFill>
                  <a:srgbClr val="FF0000"/>
                </a:solidFill>
                <a:latin typeface="Verdana" pitchFamily="34" charset="0"/>
              </a:rPr>
              <a:t> IS THE SURGICAL CREATION OF AN ARTIFICIAL OPENING BETWEEN THE COLON AND THE ABDOMINAL WALL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AN </a:t>
            </a:r>
            <a:r>
              <a:rPr lang="en-US" u="sng">
                <a:solidFill>
                  <a:srgbClr val="FF0000"/>
                </a:solidFill>
                <a:latin typeface="Verdana" pitchFamily="34" charset="0"/>
              </a:rPr>
              <a:t>ILEOSTOMY</a:t>
            </a:r>
            <a:r>
              <a:rPr lang="en-US">
                <a:solidFill>
                  <a:srgbClr val="FF0000"/>
                </a:solidFill>
                <a:latin typeface="Verdana" pitchFamily="34" charset="0"/>
              </a:rPr>
              <a:t> IS A SURGICALLY CREATED OPENING BETWEEN THE SMALL INSTESTINE AND THE ABDOMINAL WALL</a:t>
            </a:r>
          </a:p>
          <a:p>
            <a:pPr algn="ctr">
              <a:spcBef>
                <a:spcPct val="50000"/>
              </a:spcBef>
            </a:pP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 algn="ctr">
              <a:spcBef>
                <a:spcPct val="50000"/>
              </a:spcBef>
            </a:pPr>
            <a:endParaRPr lang="en-US" u="sng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3" name="Picture 2" descr="C:\Documents and Settings\Default\My Documents\My Pictures\colost sites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90600" y="941388"/>
            <a:ext cx="7010400" cy="59166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3794" name="WordArt 3"/>
          <p:cNvSpPr>
            <a:spLocks noChangeArrowheads="1" noChangeShapeType="1" noTextEdit="1"/>
          </p:cNvSpPr>
          <p:nvPr/>
        </p:nvSpPr>
        <p:spPr bwMode="auto">
          <a:xfrm>
            <a:off x="2057400" y="228600"/>
            <a:ext cx="4391025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COLOSTOMY SITES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WordArt 2"/>
          <p:cNvSpPr>
            <a:spLocks noChangeArrowheads="1" noChangeShapeType="1" noTextEdit="1"/>
          </p:cNvSpPr>
          <p:nvPr/>
        </p:nvSpPr>
        <p:spPr bwMode="auto">
          <a:xfrm>
            <a:off x="381000" y="381000"/>
            <a:ext cx="8534400" cy="4953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28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GUIDELINES FOR PERFORMING OSTOMY CARE</a:t>
            </a:r>
          </a:p>
        </p:txBody>
      </p:sp>
      <p:sp>
        <p:nvSpPr>
          <p:cNvPr id="34818" name="Text Box 3"/>
          <p:cNvSpPr txBox="1">
            <a:spLocks noChangeArrowheads="1"/>
          </p:cNvSpPr>
          <p:nvPr/>
        </p:nvSpPr>
        <p:spPr bwMode="auto">
          <a:xfrm>
            <a:off x="228600" y="1295400"/>
            <a:ext cx="8610600" cy="2100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000">
                <a:latin typeface="Verdana" pitchFamily="34" charset="0"/>
              </a:rPr>
              <a:t> </a:t>
            </a:r>
            <a:r>
              <a:rPr lang="en-US">
                <a:solidFill>
                  <a:srgbClr val="0066FF"/>
                </a:solidFill>
                <a:latin typeface="Verdana" pitchFamily="34" charset="0"/>
              </a:rPr>
              <a:t>KEEP THE PERSON’S SKIN CLEAN AND DRY AND OBSERVE FOR REDNESS, RASH, OR SKIN BREAKDOWN.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THE POUCH IS EMPTIED PRN (AS NEEDED) AND IS CHANGED EVERY 3 – 7 DAYS, OR AS NEEDED.</a:t>
            </a:r>
            <a:endParaRPr lang="en-US">
              <a:latin typeface="Verdana" pitchFamily="34" charset="0"/>
            </a:endParaRPr>
          </a:p>
        </p:txBody>
      </p:sp>
      <p:pic>
        <p:nvPicPr>
          <p:cNvPr id="34819" name="Picture 4" descr="C:\Documents and Settings\Default\My Documents\My Pictures\colost chg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362200" y="3352800"/>
            <a:ext cx="4419600" cy="3505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841" name="Picture 2" descr="C:\Documents and Settings\Default\My Documents\My Pictures\colost chg 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5000" y="2068513"/>
            <a:ext cx="5014913" cy="4789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5842" name="Text Box 3"/>
          <p:cNvSpPr txBox="1">
            <a:spLocks noChangeArrowheads="1"/>
          </p:cNvSpPr>
          <p:nvPr/>
        </p:nvSpPr>
        <p:spPr bwMode="auto">
          <a:xfrm>
            <a:off x="457200" y="228600"/>
            <a:ext cx="84582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endParaRPr lang="en-US">
              <a:latin typeface="Verdana" pitchFamily="34" charset="0"/>
            </a:endParaRPr>
          </a:p>
        </p:txBody>
      </p:sp>
      <p:sp>
        <p:nvSpPr>
          <p:cNvPr id="35843" name="Text Box 4"/>
          <p:cNvSpPr txBox="1">
            <a:spLocks noChangeArrowheads="1"/>
          </p:cNvSpPr>
          <p:nvPr/>
        </p:nvSpPr>
        <p:spPr bwMode="auto">
          <a:xfrm>
            <a:off x="685800" y="609600"/>
            <a:ext cx="7848600" cy="1187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GENTLY REMOVE THE COLOSTOMY APPLIANCE (COLOSTOMY BAG) AND PLACE IT IN THE BEDPAN.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5" name="Picture 2" descr="C:\Documents and Settings\Default\My Documents\My Pictures\colost chg 3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00200" y="2133600"/>
            <a:ext cx="5975350" cy="472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6866" name="Text Box 3"/>
          <p:cNvSpPr txBox="1">
            <a:spLocks noChangeArrowheads="1"/>
          </p:cNvSpPr>
          <p:nvPr/>
        </p:nvSpPr>
        <p:spPr bwMode="auto">
          <a:xfrm>
            <a:off x="457200" y="677863"/>
            <a:ext cx="81534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CLEAN AROUND THE STOMA WITH SOAP (MILD) AND WATER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889" name="Picture 2" descr="C:\Documents and Settings\Default\My Documents\My Pictures\colost chg 4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036763"/>
            <a:ext cx="5705475" cy="4821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7890" name="Text Box 3"/>
          <p:cNvSpPr txBox="1">
            <a:spLocks noChangeArrowheads="1"/>
          </p:cNvSpPr>
          <p:nvPr/>
        </p:nvSpPr>
        <p:spPr bwMode="auto">
          <a:xfrm>
            <a:off x="381000" y="304800"/>
            <a:ext cx="8382000" cy="173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REMOVE THE ADHESIVE BACKING AND CENTER THE POUCH OVER THE STOMA. APPLY GENTLE PRESSURE.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FASTEN THE CLAMP AT THE BOTTOM OF THE BAG.</a:t>
            </a:r>
          </a:p>
        </p:txBody>
      </p:sp>
      <p:sp>
        <p:nvSpPr>
          <p:cNvPr id="37891" name="Text Box 4"/>
          <p:cNvSpPr txBox="1">
            <a:spLocks noChangeArrowheads="1"/>
          </p:cNvSpPr>
          <p:nvPr/>
        </p:nvSpPr>
        <p:spPr bwMode="auto">
          <a:xfrm>
            <a:off x="5943600" y="2209800"/>
            <a:ext cx="29718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0066CC"/>
                </a:solidFill>
              </a:rPr>
              <a:t>DEODORANT IS PLACED IN THE BAG TO PREVENT ODORS.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CC"/>
                </a:solidFill>
              </a:rPr>
              <a:t>DO NOT LET THE PERSON SHOWER OR BATHE FOR 1-2 HOURS AFTER APPLYING THE POUCH.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913" name="Picture 2" descr="C:\Documents and Settings\Default\My Documents\My Pictures\colost care.jpg"/>
          <p:cNvPicPr>
            <a:picLocks noChangeAspect="1" noChangeArrowheads="1"/>
          </p:cNvPicPr>
          <p:nvPr/>
        </p:nvPicPr>
        <p:blipFill>
          <a:blip r:embed="rId2"/>
          <a:srcRect t="4956"/>
          <a:stretch>
            <a:fillRect/>
          </a:stretch>
        </p:blipFill>
        <p:spPr bwMode="auto">
          <a:xfrm>
            <a:off x="1524000" y="50800"/>
            <a:ext cx="6096000" cy="5373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8914" name="Text Box 3"/>
          <p:cNvSpPr txBox="1">
            <a:spLocks noChangeArrowheads="1"/>
          </p:cNvSpPr>
          <p:nvPr/>
        </p:nvSpPr>
        <p:spPr bwMode="auto">
          <a:xfrm>
            <a:off x="304800" y="5791200"/>
            <a:ext cx="84582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latin typeface="Verdana" pitchFamily="34" charset="0"/>
              </a:rPr>
              <a:t>THE WAFER MAY HAVE TO BE CUT TO THE PROPER STOMA SIZE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Text Box 2"/>
          <p:cNvSpPr txBox="1">
            <a:spLocks noChangeArrowheads="1"/>
          </p:cNvSpPr>
          <p:nvPr/>
        </p:nvSpPr>
        <p:spPr bwMode="auto">
          <a:xfrm>
            <a:off x="152400" y="1295400"/>
            <a:ext cx="8763000" cy="2282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/>
              <a:t>  DEFECATION -  THE PROCESS OF EXCRETING FECES FROM THE RECTUM – HAVING A BOWEL MOVEMENT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/>
              <a:t>  FECES -  THE SEMI-SOLID MASS OF WASTE PRODUCTS IN THE COLON THAT ARE EXPELLED THROUGH THE ANUS</a:t>
            </a:r>
          </a:p>
          <a:p>
            <a:pPr>
              <a:spcBef>
                <a:spcPct val="50000"/>
              </a:spcBef>
              <a:buClr>
                <a:srgbClr val="FF3300"/>
              </a:buClr>
              <a:buFontTx/>
              <a:buChar char="•"/>
            </a:pPr>
            <a:r>
              <a:rPr lang="en-US"/>
              <a:t>  STOOL – EXCRETED FECES</a:t>
            </a:r>
          </a:p>
        </p:txBody>
      </p:sp>
      <p:sp>
        <p:nvSpPr>
          <p:cNvPr id="15362" name="WordArt 3"/>
          <p:cNvSpPr>
            <a:spLocks noChangeArrowheads="1" noChangeShapeType="1" noTextEdit="1"/>
          </p:cNvSpPr>
          <p:nvPr/>
        </p:nvSpPr>
        <p:spPr bwMode="auto">
          <a:xfrm>
            <a:off x="2590800" y="457200"/>
            <a:ext cx="33432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DEFINITIONS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WordArt 2"/>
          <p:cNvSpPr>
            <a:spLocks noChangeArrowheads="1" noChangeShapeType="1" noTextEdit="1"/>
          </p:cNvSpPr>
          <p:nvPr/>
        </p:nvSpPr>
        <p:spPr bwMode="auto">
          <a:xfrm>
            <a:off x="2286000" y="304800"/>
            <a:ext cx="4857750" cy="5715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2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BOWEL ELIMINATION</a:t>
            </a:r>
          </a:p>
        </p:txBody>
      </p:sp>
      <p:sp>
        <p:nvSpPr>
          <p:cNvPr id="16386" name="Text Box 3"/>
          <p:cNvSpPr txBox="1">
            <a:spLocks noChangeArrowheads="1"/>
          </p:cNvSpPr>
          <p:nvPr/>
        </p:nvSpPr>
        <p:spPr bwMode="auto">
          <a:xfrm>
            <a:off x="0" y="1409700"/>
            <a:ext cx="8763000" cy="544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3200">
                <a:solidFill>
                  <a:srgbClr val="FF0000"/>
                </a:solidFill>
                <a:latin typeface="Verdana" pitchFamily="34" charset="0"/>
              </a:rPr>
              <a:t>REPORT ABNORMAL BOWEL MOVEMENTS TO NURSE: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TOO SOFT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  (DIARRHEA)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TOO HARD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  (CONSTIPATION)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CONTAINS BLOOD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COMPLAINTS OF PAIN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 ABNORMAL COLOR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ABNORMAL IN ANY WAY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WordArt 2"/>
          <p:cNvSpPr>
            <a:spLocks noChangeArrowheads="1" noChangeShapeType="1" noTextEdit="1"/>
          </p:cNvSpPr>
          <p:nvPr/>
        </p:nvSpPr>
        <p:spPr bwMode="auto">
          <a:xfrm>
            <a:off x="685800" y="228600"/>
            <a:ext cx="7362825" cy="4286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3366FF"/>
                </a:solidFill>
                <a:latin typeface="Arial Black"/>
              </a:rPr>
              <a:t>FACTORS AFFECTING BOWEL ELIMINATION</a:t>
            </a:r>
          </a:p>
        </p:txBody>
      </p:sp>
      <p:sp>
        <p:nvSpPr>
          <p:cNvPr id="17410" name="Text Box 3"/>
          <p:cNvSpPr txBox="1">
            <a:spLocks noChangeArrowheads="1"/>
          </p:cNvSpPr>
          <p:nvPr/>
        </p:nvSpPr>
        <p:spPr bwMode="auto">
          <a:xfrm>
            <a:off x="0" y="762000"/>
            <a:ext cx="9144000" cy="518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PRIVACY –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USING A BEDPAN MAY PREVENT A PATIENT FROM DEFECATING. </a:t>
            </a:r>
            <a:r>
              <a:rPr lang="en-US" sz="2000">
                <a:latin typeface="Verdana" pitchFamily="34" charset="0"/>
              </a:rPr>
              <a:t>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ODORS AND SOUNDS MAY BE EMBARRASSING. 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PERSONAL HABITS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MANY PEOPLE HAVE HABITS THAT STIMULATE BOWEL ELIMINATION (DRINKING A CUP OF COFFEE).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AGE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THE GI SYSTEM SLOWS DOWN WITH AGE.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DIET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NEED FIBER. CERTAIN FOODS MAY CAUSE CONSTIPATION OR DIARRHEA IN CERTAIN PEOPLE.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FLUIDS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STOOL CONSISTENCY DEPENDS ON HOW MUCH WATER IS ABSORBED BY THE INTESTINE.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ACTIVITY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EXERCISE STIMULATES PERISTALSIS.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</a:t>
            </a:r>
            <a:r>
              <a:rPr lang="en-US" sz="2000">
                <a:solidFill>
                  <a:srgbClr val="FF0000"/>
                </a:solidFill>
                <a:latin typeface="Verdana" pitchFamily="34" charset="0"/>
              </a:rPr>
              <a:t>MEDICATIONS – 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CAN CAUSE CONSTIPATION OR DIARRHEA</a:t>
            </a:r>
          </a:p>
          <a:p>
            <a:pPr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 </a:t>
            </a:r>
            <a:r>
              <a:rPr lang="en-US" sz="2000">
                <a:solidFill>
                  <a:srgbClr val="FF3300"/>
                </a:solidFill>
                <a:latin typeface="Verdana" pitchFamily="34" charset="0"/>
              </a:rPr>
              <a:t>DISABILITY -</a:t>
            </a:r>
            <a:r>
              <a:rPr lang="en-US" sz="2000">
                <a:solidFill>
                  <a:schemeClr val="accent2"/>
                </a:solidFill>
                <a:latin typeface="Verdana" pitchFamily="34" charset="0"/>
              </a:rPr>
              <a:t>  SOME PEOPLE CAN NOT CONTROL BOWEL MOVEMENTS AND DEFECATE WHENEVER FECES ENTER THE RECTUM.</a:t>
            </a:r>
            <a:endParaRPr lang="en-US" sz="200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WordArt 2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324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COMMON PROBLEMS</a:t>
            </a:r>
          </a:p>
        </p:txBody>
      </p:sp>
      <p:sp>
        <p:nvSpPr>
          <p:cNvPr id="18434" name="Text Box 3"/>
          <p:cNvSpPr txBox="1">
            <a:spLocks noChangeArrowheads="1"/>
          </p:cNvSpPr>
          <p:nvPr/>
        </p:nvSpPr>
        <p:spPr bwMode="auto">
          <a:xfrm>
            <a:off x="457200" y="1295400"/>
            <a:ext cx="8077200" cy="5203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CONSTIPATION – 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THE PASSAGE OF A HARD, DRY STOOL.</a:t>
            </a:r>
          </a:p>
          <a:p>
            <a:pPr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COMMON CAUSES:</a:t>
            </a:r>
          </a:p>
          <a:p>
            <a:pPr lvl="1"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LOW FIBER DIET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IGNORING THE URGE TO DEFECATE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DECREASED FLUID INTAKE 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INACTIVITY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DRUGS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AGING</a:t>
            </a:r>
          </a:p>
          <a:p>
            <a:pPr lvl="1">
              <a:spcBef>
                <a:spcPct val="50000"/>
              </a:spcBef>
              <a:buClr>
                <a:srgbClr val="FF0000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CERTAIN DISEASES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WordArt 2"/>
          <p:cNvSpPr>
            <a:spLocks noChangeArrowheads="1" noChangeShapeType="1" noTextEdit="1"/>
          </p:cNvSpPr>
          <p:nvPr/>
        </p:nvSpPr>
        <p:spPr bwMode="auto">
          <a:xfrm>
            <a:off x="1676400" y="0"/>
            <a:ext cx="5324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COMMON PROBLEMS</a:t>
            </a:r>
          </a:p>
        </p:txBody>
      </p:sp>
      <p:sp>
        <p:nvSpPr>
          <p:cNvPr id="19458" name="Text Box 3"/>
          <p:cNvSpPr txBox="1">
            <a:spLocks noChangeArrowheads="1"/>
          </p:cNvSpPr>
          <p:nvPr/>
        </p:nvSpPr>
        <p:spPr bwMode="auto">
          <a:xfrm>
            <a:off x="304800" y="762000"/>
            <a:ext cx="8382000" cy="191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FECAL IMPACTION – 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THE PROLONGED RETENTION AND BUILDUP OF FECES IN THE RECTUM.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FECES CAN BE HARD OR PUTTY-LIKE</a:t>
            </a:r>
          </a:p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RESULTS IF </a:t>
            </a:r>
            <a:r>
              <a:rPr lang="en-US" i="1">
                <a:solidFill>
                  <a:srgbClr val="FF0000"/>
                </a:solidFill>
                <a:latin typeface="Verdana" pitchFamily="34" charset="0"/>
              </a:rPr>
              <a:t>CONSTIPATION</a:t>
            </a:r>
            <a:r>
              <a:rPr lang="en-US">
                <a:solidFill>
                  <a:srgbClr val="FF0000"/>
                </a:solidFill>
                <a:latin typeface="Verdana" pitchFamily="34" charset="0"/>
              </a:rPr>
              <a:t> IS NOT RELIEVED.</a:t>
            </a:r>
          </a:p>
        </p:txBody>
      </p:sp>
      <p:pic>
        <p:nvPicPr>
          <p:cNvPr id="19459" name="Picture 4" descr="C:\Documents and Settings\Default\My Documents\My Pictures\fecal impac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00400" y="2743200"/>
            <a:ext cx="2895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9460" name="Text Box 5"/>
          <p:cNvSpPr txBox="1">
            <a:spLocks noChangeArrowheads="1"/>
          </p:cNvSpPr>
          <p:nvPr/>
        </p:nvSpPr>
        <p:spPr bwMode="auto">
          <a:xfrm>
            <a:off x="0" y="2590800"/>
            <a:ext cx="33528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SYMPTOMS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  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LIQUID SEEPING FROM ANUS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ABDOMINAL PAIN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 NAUSEA, LOSS OF APPETITE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ABDOMINAL DISTENSION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RECTAL PAIN</a:t>
            </a:r>
          </a:p>
        </p:txBody>
      </p:sp>
      <p:sp>
        <p:nvSpPr>
          <p:cNvPr id="19461" name="Text Box 6"/>
          <p:cNvSpPr txBox="1">
            <a:spLocks noChangeArrowheads="1"/>
          </p:cNvSpPr>
          <p:nvPr/>
        </p:nvSpPr>
        <p:spPr bwMode="auto">
          <a:xfrm>
            <a:off x="5867400" y="2667000"/>
            <a:ext cx="2819400" cy="2647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  <a:buClr>
                <a:schemeClr val="accent2"/>
              </a:buClr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TREATMENT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 </a:t>
            </a: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DIGITAL REMOVAL</a:t>
            </a:r>
          </a:p>
          <a:p>
            <a:pPr>
              <a:spcBef>
                <a:spcPct val="50000"/>
              </a:spcBef>
              <a:buClr>
                <a:schemeClr val="accent2"/>
              </a:buClr>
              <a:buFontTx/>
              <a:buChar char="•"/>
            </a:pPr>
            <a:r>
              <a:rPr lang="en-US">
                <a:solidFill>
                  <a:schemeClr val="accent2"/>
                </a:solidFill>
                <a:latin typeface="Verdana" pitchFamily="34" charset="0"/>
              </a:rPr>
              <a:t> OIL RETENTION ENEMA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WordArt 2"/>
          <p:cNvSpPr>
            <a:spLocks noChangeArrowheads="1" noChangeShapeType="1" noTextEdit="1"/>
          </p:cNvSpPr>
          <p:nvPr/>
        </p:nvSpPr>
        <p:spPr bwMode="auto">
          <a:xfrm>
            <a:off x="1676400" y="381000"/>
            <a:ext cx="53244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COMMON PROBLEMS</a:t>
            </a:r>
          </a:p>
        </p:txBody>
      </p:sp>
      <p:sp>
        <p:nvSpPr>
          <p:cNvPr id="20482" name="Text Box 3"/>
          <p:cNvSpPr txBox="1">
            <a:spLocks noChangeArrowheads="1"/>
          </p:cNvSpPr>
          <p:nvPr/>
        </p:nvSpPr>
        <p:spPr bwMode="auto">
          <a:xfrm>
            <a:off x="609600" y="1524000"/>
            <a:ext cx="7848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DIARRHEA – </a:t>
            </a:r>
            <a:r>
              <a:rPr lang="en-US">
                <a:solidFill>
                  <a:srgbClr val="0066FF"/>
                </a:solidFill>
                <a:latin typeface="Verdana" pitchFamily="34" charset="0"/>
              </a:rPr>
              <a:t>THE FREQUENT PASSAGE OF LIQUID STOOLS.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</p:txBody>
      </p:sp>
      <p:sp>
        <p:nvSpPr>
          <p:cNvPr id="20483" name="Text Box 4"/>
          <p:cNvSpPr txBox="1">
            <a:spLocks noChangeArrowheads="1"/>
          </p:cNvSpPr>
          <p:nvPr/>
        </p:nvSpPr>
        <p:spPr bwMode="auto">
          <a:xfrm>
            <a:off x="381000" y="2667000"/>
            <a:ext cx="3581400" cy="3013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CAUSES: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INFECTIONS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CERTAIN DRUGS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IRRITATING FOODS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MICROORGANISMS IN THE FOOD</a:t>
            </a:r>
          </a:p>
        </p:txBody>
      </p:sp>
      <p:sp>
        <p:nvSpPr>
          <p:cNvPr id="20484" name="Text Box 5"/>
          <p:cNvSpPr txBox="1">
            <a:spLocks noChangeArrowheads="1"/>
          </p:cNvSpPr>
          <p:nvPr/>
        </p:nvSpPr>
        <p:spPr bwMode="auto">
          <a:xfrm>
            <a:off x="4724400" y="2590800"/>
            <a:ext cx="4419600" cy="429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TREATMENT:</a:t>
            </a:r>
          </a:p>
          <a:p>
            <a:pPr>
              <a:spcBef>
                <a:spcPct val="50000"/>
              </a:spcBef>
              <a:buClr>
                <a:srgbClr val="0066CC"/>
              </a:buClr>
              <a:buFontTx/>
              <a:buChar char="•"/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  </a:t>
            </a:r>
            <a:r>
              <a:rPr lang="en-US">
                <a:solidFill>
                  <a:srgbClr val="0066CC"/>
                </a:solidFill>
                <a:latin typeface="Verdana" pitchFamily="34" charset="0"/>
              </a:rPr>
              <a:t>ASSIST WITH ELIMINATION NEEDS PROMPTLY</a:t>
            </a:r>
          </a:p>
          <a:p>
            <a:pPr>
              <a:spcBef>
                <a:spcPct val="50000"/>
              </a:spcBef>
              <a:buClr>
                <a:srgbClr val="0066CC"/>
              </a:buClr>
              <a:buFontTx/>
              <a:buChar char="•"/>
            </a:pPr>
            <a:r>
              <a:rPr lang="en-US">
                <a:solidFill>
                  <a:srgbClr val="0066CC"/>
                </a:solidFill>
                <a:latin typeface="Verdana" pitchFamily="34" charset="0"/>
              </a:rPr>
              <a:t> DISPOSE OF STOOLS PROMPTLY</a:t>
            </a:r>
            <a:endParaRPr lang="en-US">
              <a:solidFill>
                <a:srgbClr val="FF0000"/>
              </a:solidFill>
              <a:latin typeface="Verdana" pitchFamily="34" charset="0"/>
            </a:endParaRP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GOOD SKIN CARE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FLUID REPLACEMENT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MEDICATION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WordArt 2"/>
          <p:cNvSpPr>
            <a:spLocks noChangeArrowheads="1" noChangeShapeType="1" noTextEdit="1"/>
          </p:cNvSpPr>
          <p:nvPr/>
        </p:nvSpPr>
        <p:spPr bwMode="auto">
          <a:xfrm>
            <a:off x="1600200" y="228600"/>
            <a:ext cx="5514975" cy="6477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chemeClr val="accent2"/>
                </a:solidFill>
                <a:latin typeface="Arial Black"/>
              </a:rPr>
              <a:t>ANAL INCONTINENCE</a:t>
            </a:r>
          </a:p>
        </p:txBody>
      </p:sp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381000" y="1219200"/>
            <a:ext cx="8229600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THE INABILITY TO CONTROL THE PASSAGE OF FECES THROUGH THE ANUS.</a:t>
            </a:r>
            <a:endParaRPr lang="en-US">
              <a:solidFill>
                <a:srgbClr val="0066FF"/>
              </a:solidFill>
              <a:latin typeface="Verdana" pitchFamily="34" charset="0"/>
            </a:endParaRP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228600" y="2286000"/>
            <a:ext cx="3733800" cy="3925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>
                <a:solidFill>
                  <a:srgbClr val="FF0000"/>
                </a:solidFill>
                <a:latin typeface="Verdana" pitchFamily="34" charset="0"/>
              </a:rPr>
              <a:t>CAUSES: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THE MUSCLE THAT SURROUNDS THE ANUS IS WEAK.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UNABLE TO GET TO THE BATHROOM.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THE BRAIN DOES NOT GET THE MESSAGE.</a:t>
            </a:r>
          </a:p>
        </p:txBody>
      </p:sp>
      <p:sp>
        <p:nvSpPr>
          <p:cNvPr id="21508" name="Text Box 5"/>
          <p:cNvSpPr txBox="1">
            <a:spLocks noChangeArrowheads="1"/>
          </p:cNvSpPr>
          <p:nvPr/>
        </p:nvSpPr>
        <p:spPr bwMode="auto">
          <a:xfrm>
            <a:off x="3962400" y="2362200"/>
            <a:ext cx="4648200" cy="374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>
                <a:solidFill>
                  <a:srgbClr val="FF0000"/>
                </a:solidFill>
                <a:latin typeface="Verdana" pitchFamily="34" charset="0"/>
              </a:rPr>
              <a:t>TREATMENT:               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GOOD SKIN CARE IS ESSENTIAL.</a:t>
            </a:r>
          </a:p>
          <a:p>
            <a:r>
              <a:rPr lang="en-US">
                <a:solidFill>
                  <a:srgbClr val="0066FF"/>
                </a:solidFill>
                <a:latin typeface="Verdana" pitchFamily="34" charset="0"/>
              </a:rPr>
              <a:t> </a:t>
            </a:r>
          </a:p>
          <a:p>
            <a:pP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A BOWEL TRAINING PROGRAM MAY BE ESTABLISHED.</a:t>
            </a:r>
          </a:p>
          <a:p>
            <a:pPr>
              <a:buFontTx/>
              <a:buChar char="•"/>
            </a:pPr>
            <a:endParaRPr lang="en-US">
              <a:solidFill>
                <a:srgbClr val="0066FF"/>
              </a:solidFill>
              <a:latin typeface="Verdana" pitchFamily="34" charset="0"/>
            </a:endParaRPr>
          </a:p>
          <a:p>
            <a:pPr>
              <a:buFontTx/>
              <a:buChar char="•"/>
            </a:pPr>
            <a:r>
              <a:rPr lang="en-US">
                <a:solidFill>
                  <a:srgbClr val="0066FF"/>
                </a:solidFill>
                <a:latin typeface="Verdana" pitchFamily="34" charset="0"/>
              </a:rPr>
              <a:t> DO NOT EMBARRASS OR HUMILIATE THE PATIENT.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879</Words>
  <Application>Microsoft PowerPoint</Application>
  <PresentationFormat>On-screen Show (4:3)</PresentationFormat>
  <Paragraphs>144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2" baseType="lpstr">
      <vt:lpstr>Times New Roman</vt:lpstr>
      <vt:lpstr>Arial</vt:lpstr>
      <vt:lpstr>Calibri</vt:lpstr>
      <vt:lpstr>Verdana</vt:lpstr>
      <vt:lpstr>Wingdings</vt:lpstr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</vt:vector>
  </TitlesOfParts>
  <Company>NCC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NCC</dc:creator>
  <cp:lastModifiedBy>Valued Customer</cp:lastModifiedBy>
  <cp:revision>4</cp:revision>
  <dcterms:created xsi:type="dcterms:W3CDTF">2009-01-03T18:04:44Z</dcterms:created>
  <dcterms:modified xsi:type="dcterms:W3CDTF">2010-08-05T15:21:14Z</dcterms:modified>
</cp:coreProperties>
</file>