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336" r:id="rId2"/>
    <p:sldId id="315" r:id="rId3"/>
    <p:sldId id="338" r:id="rId4"/>
    <p:sldId id="269" r:id="rId5"/>
    <p:sldId id="271" r:id="rId6"/>
    <p:sldId id="283" r:id="rId7"/>
    <p:sldId id="270" r:id="rId8"/>
    <p:sldId id="272" r:id="rId9"/>
    <p:sldId id="265" r:id="rId10"/>
    <p:sldId id="304" r:id="rId11"/>
    <p:sldId id="319" r:id="rId12"/>
    <p:sldId id="302" r:id="rId13"/>
    <p:sldId id="339" r:id="rId14"/>
    <p:sldId id="299" r:id="rId15"/>
    <p:sldId id="300" r:id="rId16"/>
    <p:sldId id="297" r:id="rId17"/>
    <p:sldId id="349" r:id="rId18"/>
    <p:sldId id="340" r:id="rId19"/>
    <p:sldId id="324" r:id="rId20"/>
    <p:sldId id="325" r:id="rId21"/>
    <p:sldId id="341" r:id="rId22"/>
    <p:sldId id="284" r:id="rId23"/>
    <p:sldId id="285" r:id="rId24"/>
    <p:sldId id="286" r:id="rId25"/>
    <p:sldId id="287" r:id="rId26"/>
    <p:sldId id="328" r:id="rId27"/>
    <p:sldId id="329" r:id="rId28"/>
    <p:sldId id="267" r:id="rId29"/>
    <p:sldId id="308" r:id="rId30"/>
    <p:sldId id="309" r:id="rId31"/>
    <p:sldId id="259" r:id="rId32"/>
    <p:sldId id="344" r:id="rId33"/>
    <p:sldId id="317" r:id="rId34"/>
    <p:sldId id="288" r:id="rId35"/>
    <p:sldId id="289" r:id="rId36"/>
    <p:sldId id="258" r:id="rId37"/>
    <p:sldId id="350" r:id="rId38"/>
    <p:sldId id="301" r:id="rId39"/>
    <p:sldId id="346" r:id="rId40"/>
    <p:sldId id="345" r:id="rId41"/>
    <p:sldId id="281" r:id="rId42"/>
    <p:sldId id="282" r:id="rId43"/>
    <p:sldId id="312" r:id="rId44"/>
    <p:sldId id="292" r:id="rId45"/>
    <p:sldId id="293" r:id="rId46"/>
    <p:sldId id="260" r:id="rId47"/>
    <p:sldId id="295" r:id="rId48"/>
    <p:sldId id="296" r:id="rId49"/>
    <p:sldId id="305" r:id="rId50"/>
    <p:sldId id="306" r:id="rId51"/>
    <p:sldId id="332" r:id="rId52"/>
    <p:sldId id="326" r:id="rId53"/>
    <p:sldId id="347" r:id="rId54"/>
    <p:sldId id="342" r:id="rId55"/>
    <p:sldId id="327" r:id="rId56"/>
    <p:sldId id="268" r:id="rId57"/>
    <p:sldId id="310" r:id="rId58"/>
    <p:sldId id="311" r:id="rId59"/>
    <p:sldId id="321" r:id="rId60"/>
    <p:sldId id="307" r:id="rId61"/>
    <p:sldId id="280" r:id="rId62"/>
    <p:sldId id="313" r:id="rId63"/>
    <p:sldId id="314" r:id="rId64"/>
    <p:sldId id="337" r:id="rId65"/>
    <p:sldId id="348" r:id="rId66"/>
  </p:sldIdLst>
  <p:sldSz cx="9144000" cy="6858000" type="screen4x3"/>
  <p:notesSz cx="7077075" cy="9051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990000"/>
    <a:srgbClr val="FF6600"/>
    <a:srgbClr val="FF9933"/>
    <a:srgbClr val="2C6A44"/>
    <a:srgbClr val="CC0000"/>
    <a:srgbClr val="8DCE6C"/>
    <a:srgbClr val="993366"/>
    <a:srgbClr val="B4DF9F"/>
    <a:srgbClr val="3072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6" autoAdjust="0"/>
    <p:restoredTop sz="94673" autoAdjust="0"/>
  </p:normalViewPr>
  <p:slideViewPr>
    <p:cSldViewPr>
      <p:cViewPr varScale="1">
        <p:scale>
          <a:sx n="70" d="100"/>
          <a:sy n="70" d="100"/>
        </p:scale>
        <p:origin x="-52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524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524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37DDF3-1D78-4D4C-BF1F-B94A1DAC673A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76350" y="67945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298950"/>
            <a:ext cx="5661025" cy="4073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97900"/>
            <a:ext cx="3067050" cy="4524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597900"/>
            <a:ext cx="3067050" cy="4524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5D1BAD-C88B-4A72-9ED9-CC91E20C1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967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5D1BAD-C88B-4A72-9ED9-CC91E20C129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068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A1923-0908-438D-93D9-F9ECFB78AC83}" type="datetimeFigureOut">
              <a:rPr lang="en-US" smtClean="0"/>
              <a:pPr/>
              <a:t>5/12/2014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7ADEC-1BC1-4C40-8615-038066DDFE3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A1923-0908-438D-93D9-F9ECFB78AC83}" type="datetimeFigureOut">
              <a:rPr lang="en-US" smtClean="0"/>
              <a:pPr/>
              <a:t>5/12/2014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7ADEC-1BC1-4C40-8615-038066DDFE3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A1923-0908-438D-93D9-F9ECFB78AC83}" type="datetimeFigureOut">
              <a:rPr lang="en-US" smtClean="0"/>
              <a:pPr/>
              <a:t>5/12/2014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7ADEC-1BC1-4C40-8615-038066DDFE3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A1923-0908-438D-93D9-F9ECFB78AC83}" type="datetimeFigureOut">
              <a:rPr lang="en-US" smtClean="0"/>
              <a:pPr/>
              <a:t>5/12/2014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7ADEC-1BC1-4C40-8615-038066DDFE3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A1923-0908-438D-93D9-F9ECFB78AC83}" type="datetimeFigureOut">
              <a:rPr lang="en-US" smtClean="0"/>
              <a:pPr/>
              <a:t>5/12/2014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7ADEC-1BC1-4C40-8615-038066DDFE3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A1923-0908-438D-93D9-F9ECFB78AC83}" type="datetimeFigureOut">
              <a:rPr lang="en-US" smtClean="0"/>
              <a:pPr/>
              <a:t>5/12/2014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7ADEC-1BC1-4C40-8615-038066DDFE3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A1923-0908-438D-93D9-F9ECFB78AC83}" type="datetimeFigureOut">
              <a:rPr lang="en-US" smtClean="0"/>
              <a:pPr/>
              <a:t>5/12/2014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7ADEC-1BC1-4C40-8615-038066DDFE3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A1923-0908-438D-93D9-F9ECFB78AC83}" type="datetimeFigureOut">
              <a:rPr lang="en-US" smtClean="0"/>
              <a:pPr/>
              <a:t>5/12/2014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7ADEC-1BC1-4C40-8615-038066DDFE3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A1923-0908-438D-93D9-F9ECFB78AC83}" type="datetimeFigureOut">
              <a:rPr lang="en-US" smtClean="0"/>
              <a:pPr/>
              <a:t>5/12/2014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7ADEC-1BC1-4C40-8615-038066DDFE3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A1923-0908-438D-93D9-F9ECFB78AC83}" type="datetimeFigureOut">
              <a:rPr lang="en-US" smtClean="0"/>
              <a:pPr/>
              <a:t>5/12/2014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7ADEC-1BC1-4C40-8615-038066DDFE3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A1923-0908-438D-93D9-F9ECFB78AC83}" type="datetimeFigureOut">
              <a:rPr lang="en-US" smtClean="0"/>
              <a:pPr/>
              <a:t>5/12/2014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7ADEC-1BC1-4C40-8615-038066DDFE3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A1923-0908-438D-93D9-F9ECFB78AC83}" type="datetimeFigureOut">
              <a:rPr lang="en-US" smtClean="0"/>
              <a:pPr/>
              <a:t>5/12/2014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7ADEC-1BC1-4C40-8615-038066DDFE3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www.wilmington.will.k12.il.us/whs/Academics/Library/Wildcat%20Logo.jpg&amp;imgrefurl=http://www.wilmington.will.k12.il.us/whs/Academics/Library/index.html&amp;usg=__ojZyQxdsFcdLTp53CcuEdivdOPA=&amp;h=159&amp;w=200&amp;sz=10&amp;hl=en&amp;start=4&amp;zoom=0&amp;tbnid=8zZkZwvZ5gN7iM:&amp;tbnh=83&amp;tbnw=104&amp;ei=3FfETfTtCZP1gAe_h5TPBA&amp;prev=/search?q=Wilmington+High+School+IL+logo&amp;um=1&amp;hl=en&amp;client=firefox-a&amp;sa=N&amp;rls=org.mozilla:en-US:official&amp;biw=1262&amp;bih=801&amp;tbm=isch0,546&amp;um=1&amp;itbs=1&amp;biw=1262&amp;bih=801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4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4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580" y="1600200"/>
            <a:ext cx="919995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smtClean="0">
                <a:latin typeface="Batang" pitchFamily="18" charset="-127"/>
                <a:ea typeface="Batang" pitchFamily="18" charset="-127"/>
              </a:rPr>
              <a:t>Welcome to</a:t>
            </a:r>
          </a:p>
          <a:p>
            <a:pPr algn="ctr"/>
            <a:r>
              <a:rPr lang="en-US" sz="5400" b="1" dirty="0" smtClean="0">
                <a:latin typeface="Batang" pitchFamily="18" charset="-127"/>
                <a:ea typeface="Batang" pitchFamily="18" charset="-127"/>
              </a:rPr>
              <a:t>Wilco Area Career Center’s</a:t>
            </a:r>
          </a:p>
          <a:p>
            <a:pPr algn="ctr"/>
            <a:r>
              <a:rPr lang="en-US" sz="5400" b="1" dirty="0" smtClean="0">
                <a:latin typeface="Batang" pitchFamily="18" charset="-127"/>
                <a:ea typeface="Batang" pitchFamily="18" charset="-127"/>
              </a:rPr>
              <a:t>Awards Night 2014</a:t>
            </a:r>
            <a:endParaRPr lang="en-US" sz="5400" b="1" dirty="0">
              <a:latin typeface="Batang" pitchFamily="18" charset="-127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814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189038"/>
            <a:ext cx="8382000" cy="132556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CNA - State Conference Finalists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9421" y="2514601"/>
            <a:ext cx="4191000" cy="39623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Kelly Smith </a:t>
            </a:r>
            <a:r>
              <a:rPr lang="en-US" sz="2000" dirty="0"/>
              <a:t>– </a:t>
            </a:r>
            <a:r>
              <a:rPr lang="en-US" sz="2000" dirty="0" smtClean="0"/>
              <a:t>Plainfield East</a:t>
            </a:r>
          </a:p>
          <a:p>
            <a:pPr>
              <a:buNone/>
            </a:pPr>
            <a:r>
              <a:rPr lang="en-US" sz="2400" dirty="0" smtClean="0"/>
              <a:t>Kaci Svornik </a:t>
            </a:r>
            <a:r>
              <a:rPr lang="en-US" sz="2000" dirty="0" smtClean="0"/>
              <a:t>- Lockport</a:t>
            </a:r>
            <a:endParaRPr lang="en-US" sz="2400" dirty="0"/>
          </a:p>
          <a:p>
            <a:pPr>
              <a:buNone/>
            </a:pPr>
            <a:r>
              <a:rPr lang="en-US" sz="2400" dirty="0" smtClean="0"/>
              <a:t>Emily Thomas </a:t>
            </a:r>
            <a:r>
              <a:rPr lang="en-US" sz="2400" dirty="0"/>
              <a:t>– </a:t>
            </a:r>
            <a:r>
              <a:rPr lang="en-US" sz="2000" dirty="0"/>
              <a:t>Plainfield </a:t>
            </a:r>
            <a:r>
              <a:rPr lang="en-US" sz="2000" dirty="0" smtClean="0"/>
              <a:t>North</a:t>
            </a:r>
          </a:p>
          <a:p>
            <a:pPr>
              <a:buNone/>
            </a:pPr>
            <a:r>
              <a:rPr lang="en-US" sz="2400" dirty="0" smtClean="0"/>
              <a:t>Sarah Toth </a:t>
            </a:r>
            <a:r>
              <a:rPr lang="en-US" sz="1800" dirty="0" smtClean="0"/>
              <a:t>– Plainfield South</a:t>
            </a:r>
          </a:p>
          <a:p>
            <a:pPr>
              <a:buNone/>
            </a:pPr>
            <a:r>
              <a:rPr lang="en-US" sz="2400" dirty="0" smtClean="0"/>
              <a:t>Steve Ustupski</a:t>
            </a:r>
            <a:r>
              <a:rPr lang="en-US" sz="2000" dirty="0" smtClean="0"/>
              <a:t>– Lemont</a:t>
            </a:r>
            <a:endParaRPr lang="en-US" sz="2000" dirty="0"/>
          </a:p>
          <a:p>
            <a:pPr>
              <a:buNone/>
            </a:pPr>
            <a:r>
              <a:rPr lang="en-US" sz="2400" dirty="0" smtClean="0"/>
              <a:t>Lauren Werth </a:t>
            </a:r>
            <a:r>
              <a:rPr lang="en-US" sz="1800" dirty="0"/>
              <a:t>- </a:t>
            </a:r>
            <a:r>
              <a:rPr lang="en-US" sz="2000" dirty="0"/>
              <a:t>Lockport</a:t>
            </a:r>
          </a:p>
          <a:p>
            <a:pPr>
              <a:buNone/>
            </a:pPr>
            <a:r>
              <a:rPr lang="en-US" sz="2400" dirty="0" smtClean="0"/>
              <a:t>Alex Wyatt - </a:t>
            </a:r>
            <a:r>
              <a:rPr lang="en-US" sz="2000" dirty="0" smtClean="0"/>
              <a:t>Lemont</a:t>
            </a:r>
            <a:endParaRPr lang="en-US" sz="2400" dirty="0" smtClean="0"/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28600" y="2459772"/>
            <a:ext cx="449125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</a:t>
            </a:r>
            <a:r>
              <a:rPr lang="en-US" sz="2400" dirty="0" smtClean="0"/>
              <a:t>Kendall Cunningham – </a:t>
            </a:r>
            <a:r>
              <a:rPr lang="en-US" sz="2000" dirty="0" smtClean="0"/>
              <a:t>Plainfield</a:t>
            </a:r>
            <a:br>
              <a:rPr lang="en-US" sz="2000" dirty="0" smtClean="0"/>
            </a:br>
            <a:r>
              <a:rPr lang="en-US" sz="2000" dirty="0" smtClean="0"/>
              <a:t>  South</a:t>
            </a:r>
          </a:p>
          <a:p>
            <a:r>
              <a:rPr lang="en-US" sz="2400" dirty="0" smtClean="0"/>
              <a:t> Audrey Folk </a:t>
            </a:r>
            <a:r>
              <a:rPr lang="en-US" sz="2800" dirty="0" smtClean="0"/>
              <a:t>– </a:t>
            </a:r>
            <a:r>
              <a:rPr lang="en-US" sz="2000" dirty="0" smtClean="0"/>
              <a:t>Plainfield South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Gianna Fox  – </a:t>
            </a:r>
            <a:r>
              <a:rPr lang="en-US" sz="2000" dirty="0" smtClean="0"/>
              <a:t>Plainfield East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Muroo Hamed – </a:t>
            </a:r>
            <a:r>
              <a:rPr lang="en-US" sz="2000" dirty="0" smtClean="0"/>
              <a:t>Plainfield East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Michelle Kula – </a:t>
            </a:r>
            <a:r>
              <a:rPr lang="en-US" sz="2000" dirty="0" smtClean="0"/>
              <a:t>Lockport</a:t>
            </a:r>
          </a:p>
          <a:p>
            <a:r>
              <a:rPr lang="en-US" sz="2400" dirty="0" smtClean="0"/>
              <a:t> Rebekah Lelak </a:t>
            </a:r>
            <a:r>
              <a:rPr lang="en-US" sz="2000" dirty="0"/>
              <a:t>– </a:t>
            </a:r>
            <a:r>
              <a:rPr lang="en-US" sz="2000" dirty="0" smtClean="0"/>
              <a:t>Lockport</a:t>
            </a:r>
          </a:p>
          <a:p>
            <a:r>
              <a:rPr lang="en-US" sz="2000" dirty="0"/>
              <a:t> </a:t>
            </a:r>
            <a:r>
              <a:rPr lang="en-US" sz="2400" dirty="0" smtClean="0"/>
              <a:t>Sarah Paetsch</a:t>
            </a:r>
            <a:r>
              <a:rPr lang="en-US" sz="2000" dirty="0" smtClean="0"/>
              <a:t>– Romeoville</a:t>
            </a:r>
            <a:endParaRPr lang="en-US" sz="2000" dirty="0"/>
          </a:p>
          <a:p>
            <a:endParaRPr lang="en-US" sz="2000" dirty="0"/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1026" name="Picture 2" descr="C:\Users\sperkins\Pictures\HOSA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14300"/>
            <a:ext cx="3438525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700" y="1066800"/>
            <a:ext cx="7772400" cy="1470025"/>
          </a:xfrm>
        </p:spPr>
        <p:txBody>
          <a:bodyPr/>
          <a:lstStyle/>
          <a:p>
            <a:r>
              <a:rPr lang="en-US" b="1" spc="50" dirty="0" smtClean="0">
                <a:ln w="15875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CNA - State </a:t>
            </a:r>
            <a:r>
              <a:rPr lang="en-US" b="1" spc="50" dirty="0">
                <a:ln w="15875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Conference </a:t>
            </a:r>
            <a:r>
              <a:rPr lang="en-US" b="1" spc="50" dirty="0" smtClean="0">
                <a:ln w="15875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Medalists</a:t>
            </a:r>
            <a:endParaRPr lang="en-US" dirty="0">
              <a:ln w="15875">
                <a:solidFill>
                  <a:schemeClr val="tx1"/>
                </a:solidFill>
              </a:ln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895600"/>
            <a:ext cx="8077200" cy="19812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>1st Place : </a:t>
            </a:r>
            <a:r>
              <a:rPr lang="en-US" sz="2400" i="1" dirty="0">
                <a:solidFill>
                  <a:srgbClr val="FFFF00"/>
                </a:solidFill>
              </a:rPr>
              <a:t>Clinical Specialty</a:t>
            </a:r>
            <a:r>
              <a:rPr lang="en-US" sz="2400" i="1" dirty="0" smtClean="0"/>
              <a:t> –</a:t>
            </a:r>
            <a:r>
              <a:rPr lang="en-US" sz="2400" dirty="0" smtClean="0"/>
              <a:t> Muroo Hamed, Plainfield East</a:t>
            </a:r>
            <a:br>
              <a:rPr lang="en-US" sz="2400" dirty="0" smtClean="0"/>
            </a:br>
            <a:endParaRPr lang="en-US" sz="2400" dirty="0" smtClean="0"/>
          </a:p>
          <a:p>
            <a:pPr algn="l"/>
            <a:r>
              <a:rPr lang="en-US" sz="2400" dirty="0" smtClean="0"/>
              <a:t>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Place : </a:t>
            </a:r>
            <a:r>
              <a:rPr lang="en-US" sz="2400" i="1" dirty="0" smtClean="0">
                <a:solidFill>
                  <a:srgbClr val="FFFF00"/>
                </a:solidFill>
              </a:rPr>
              <a:t>Home Health Aide</a:t>
            </a:r>
            <a:r>
              <a:rPr lang="en-US" sz="2400" i="1" dirty="0" smtClean="0"/>
              <a:t> –</a:t>
            </a:r>
            <a:r>
              <a:rPr lang="en-US" sz="2400" dirty="0" smtClean="0"/>
              <a:t> Erica Moyes, Lockport</a:t>
            </a:r>
          </a:p>
          <a:p>
            <a:pPr algn="l"/>
            <a:endParaRPr lang="en-US" sz="2400" dirty="0"/>
          </a:p>
        </p:txBody>
      </p:sp>
      <p:pic>
        <p:nvPicPr>
          <p:cNvPr id="4" name="Content Placeholder 4" descr="599_circle_hosa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8600" y="228600"/>
            <a:ext cx="9906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35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2014 Wilco Scholarship Recipient</a:t>
            </a:r>
            <a:br>
              <a:rPr lang="en-US" dirty="0" smtClean="0"/>
            </a:br>
            <a:r>
              <a:rPr lang="en-US" dirty="0" smtClean="0"/>
              <a:t> Certified Nursing Assistant Program</a:t>
            </a:r>
            <a:br>
              <a:rPr lang="en-US" dirty="0" smtClean="0"/>
            </a:br>
            <a:r>
              <a:rPr lang="en-US" sz="4000" dirty="0" smtClean="0"/>
              <a:t>Ms. Aldworth’s Class: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2285999" y="5889486"/>
            <a:ext cx="45704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Lockport High School</a:t>
            </a:r>
            <a:endParaRPr lang="en-US" sz="4000" dirty="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1" y="5410830"/>
            <a:ext cx="1305560" cy="1294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5325745"/>
            <a:ext cx="1219200" cy="1351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906778" y="2269460"/>
            <a:ext cx="33289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Lauren Werth</a:t>
            </a:r>
            <a:endParaRPr lang="en-US" sz="4400" dirty="0"/>
          </a:p>
        </p:txBody>
      </p:sp>
      <p:pic>
        <p:nvPicPr>
          <p:cNvPr id="7170" name="Picture 2" descr="C:\Users\sperkins\Pictures\SOM March14\Lauren Wert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993886"/>
            <a:ext cx="38608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143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6000" dirty="0" smtClean="0"/>
              <a:t>HOSA SCHOLARSHIP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Ms. Aldworth’s Class: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2590800"/>
            <a:ext cx="6248400" cy="2590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dirty="0" smtClean="0"/>
              <a:t>Kelly Smith </a:t>
            </a:r>
            <a:r>
              <a:rPr lang="en-US" dirty="0" smtClean="0"/>
              <a:t>– Plainfield East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400" dirty="0" smtClean="0"/>
              <a:t>Kaci Svornik </a:t>
            </a:r>
            <a:r>
              <a:rPr lang="en-US" dirty="0" smtClean="0"/>
              <a:t>- Lockport</a:t>
            </a:r>
            <a:endParaRPr lang="en-US" dirty="0"/>
          </a:p>
        </p:txBody>
      </p:sp>
      <p:pic>
        <p:nvPicPr>
          <p:cNvPr id="5" name="Picture 2" descr="C:\Users\sperkins\Pictures\HOSA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52400"/>
            <a:ext cx="2371725" cy="91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sperkins\Pictures\SOM Dec2013\Svorni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478" y="5181600"/>
            <a:ext cx="1845479" cy="138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sperkins\Pictures\SOM_Oct2013\Smit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478" y="3231356"/>
            <a:ext cx="1685925" cy="126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23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935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Certified Nursing Assistant</a:t>
            </a:r>
            <a:br>
              <a:rPr lang="en-US" dirty="0" smtClean="0"/>
            </a:br>
            <a:r>
              <a:rPr lang="en-US" dirty="0" smtClean="0"/>
              <a:t>Student of the Year – Ms. Aldworth</a:t>
            </a:r>
            <a:br>
              <a:rPr lang="en-US" dirty="0" smtClean="0"/>
            </a:br>
            <a:r>
              <a:rPr lang="en-US" dirty="0" smtClean="0"/>
              <a:t>Kelly Smith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086600" y="3886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Plainfield East</a:t>
            </a:r>
            <a:endParaRPr lang="en-US" dirty="0"/>
          </a:p>
        </p:txBody>
      </p:sp>
      <p:pic>
        <p:nvPicPr>
          <p:cNvPr id="9218" name="Picture 2" descr="C:\Users\sperkins\Pictures\SOM_Oct2013\Smi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31977"/>
            <a:ext cx="4411260" cy="330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sperkins\Pictures\CadaverLab2014\SDC124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228725"/>
            <a:ext cx="5676900" cy="425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 Traits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162800" y="2209800"/>
            <a:ext cx="1981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Compassionate</a:t>
            </a:r>
            <a:br>
              <a:rPr lang="en-US" dirty="0" smtClean="0"/>
            </a:b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Positive</a:t>
            </a:r>
            <a:br>
              <a:rPr lang="en-US" dirty="0" smtClean="0"/>
            </a:b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Dedicated</a:t>
            </a:r>
            <a:br>
              <a:rPr lang="en-US" dirty="0" smtClean="0"/>
            </a:b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Focused</a:t>
            </a:r>
            <a:br>
              <a:rPr lang="en-US" dirty="0" smtClean="0"/>
            </a:b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Intelligent</a:t>
            </a:r>
            <a:br>
              <a:rPr lang="en-US" dirty="0" smtClean="0"/>
            </a:b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Cute as a Button!                        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143250" y="1905000"/>
            <a:ext cx="1752600" cy="1676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6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2014 Wilco Scholarship Recipient</a:t>
            </a:r>
            <a:br>
              <a:rPr lang="en-US" dirty="0" smtClean="0"/>
            </a:br>
            <a:r>
              <a:rPr lang="en-US" dirty="0" smtClean="0"/>
              <a:t>Certified Nursing Assistant</a:t>
            </a:r>
            <a:br>
              <a:rPr lang="en-US" dirty="0" smtClean="0"/>
            </a:br>
            <a:r>
              <a:rPr lang="en-US" dirty="0" smtClean="0"/>
              <a:t>Mrs. Budde’s Class: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71800" y="2438400"/>
            <a:ext cx="3238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Jordan Ruff </a:t>
            </a:r>
            <a:endParaRPr lang="en-US" sz="44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7668" y="5680620"/>
            <a:ext cx="110204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86000" y="5791200"/>
            <a:ext cx="43718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Plainfield Central</a:t>
            </a:r>
          </a:p>
        </p:txBody>
      </p:sp>
      <p:pic>
        <p:nvPicPr>
          <p:cNvPr id="45058" name="Picture 2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463067"/>
            <a:ext cx="1066800" cy="109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884" y="3100846"/>
            <a:ext cx="2396383" cy="2840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 fontScale="90000"/>
          </a:bodyPr>
          <a:lstStyle/>
          <a:p>
            <a:r>
              <a:rPr lang="en-US" dirty="0"/>
              <a:t>2014 Wilco Scholarship Recipient</a:t>
            </a:r>
            <a:br>
              <a:rPr lang="en-US" dirty="0"/>
            </a:br>
            <a:r>
              <a:rPr lang="en-US" dirty="0"/>
              <a:t>Certified Nursing Assistant</a:t>
            </a:r>
            <a:br>
              <a:rPr lang="en-US" dirty="0"/>
            </a:br>
            <a:r>
              <a:rPr lang="en-US" dirty="0"/>
              <a:t>Mrs. Budde’s Class: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80648" y="2235958"/>
            <a:ext cx="3643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Emily Thomas</a:t>
            </a:r>
            <a:endParaRPr lang="en-US" sz="4400" dirty="0"/>
          </a:p>
        </p:txBody>
      </p:sp>
      <p:pic>
        <p:nvPicPr>
          <p:cNvPr id="6" name="Picture 2" descr="C:\Users\sperkins\Pictures\SOM Nov1\Thoma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800" y="3048000"/>
            <a:ext cx="254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667000" y="5867400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Plainfield North</a:t>
            </a:r>
          </a:p>
        </p:txBody>
      </p:sp>
      <p:pic>
        <p:nvPicPr>
          <p:cNvPr id="9" name="Picture 1" descr="https://s3.amazonaws.com/pubtemp/live/content/PlainfieldNorth/avata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415834"/>
            <a:ext cx="1159452" cy="115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4" name="Picture 2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5415834"/>
            <a:ext cx="982538" cy="116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53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19200"/>
            <a:ext cx="8229600" cy="1524000"/>
          </a:xfrm>
        </p:spPr>
        <p:txBody>
          <a:bodyPr>
            <a:normAutofit fontScale="90000"/>
          </a:bodyPr>
          <a:lstStyle/>
          <a:p>
            <a:r>
              <a:rPr lang="en-US" sz="7200" dirty="0"/>
              <a:t>HOSA SCHOLARSHIP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Mrs. </a:t>
            </a:r>
            <a:r>
              <a:rPr lang="en-US" dirty="0" smtClean="0"/>
              <a:t>Budde’s </a:t>
            </a:r>
            <a:r>
              <a:rPr lang="en-US" dirty="0"/>
              <a:t>Class:</a:t>
            </a:r>
          </a:p>
        </p:txBody>
      </p:sp>
      <p:pic>
        <p:nvPicPr>
          <p:cNvPr id="5" name="Picture 2" descr="C:\Users\sperkins\Pictures\HOSA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52400"/>
            <a:ext cx="2371725" cy="91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24000" y="3124200"/>
            <a:ext cx="579120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/>
              <a:t>Erica Moyes</a:t>
            </a:r>
            <a:r>
              <a:rPr lang="en-US" sz="3200" dirty="0" smtClean="0"/>
              <a:t> </a:t>
            </a:r>
            <a:r>
              <a:rPr lang="en-US" dirty="0"/>
              <a:t>– </a:t>
            </a:r>
            <a:r>
              <a:rPr lang="en-US" sz="2800" dirty="0"/>
              <a:t>Plainfield </a:t>
            </a:r>
            <a:r>
              <a:rPr lang="en-US" sz="2800" dirty="0" smtClean="0"/>
              <a:t>Central</a:t>
            </a:r>
            <a:endParaRPr lang="en-US" sz="2800" dirty="0"/>
          </a:p>
          <a:p>
            <a:pPr algn="ctr"/>
            <a:endParaRPr lang="en-US" dirty="0"/>
          </a:p>
        </p:txBody>
      </p:sp>
      <p:pic>
        <p:nvPicPr>
          <p:cNvPr id="11266" name="Picture 2" descr="C:\Users\sperkins\Pictures\SOM Sept13\Moy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886200"/>
            <a:ext cx="31496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12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935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Certified Nursing Assistant</a:t>
            </a:r>
            <a:br>
              <a:rPr lang="en-US" dirty="0" smtClean="0"/>
            </a:br>
            <a:r>
              <a:rPr lang="en-US" dirty="0" smtClean="0"/>
              <a:t>Student of the Year – Mrs. Budde</a:t>
            </a:r>
            <a:br>
              <a:rPr lang="en-US" dirty="0" smtClean="0"/>
            </a:br>
            <a:r>
              <a:rPr lang="en-US" dirty="0" smtClean="0"/>
              <a:t>Emily Thomas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162800" y="3886200"/>
            <a:ext cx="1656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Plainfield North</a:t>
            </a:r>
            <a:endParaRPr lang="en-US" dirty="0"/>
          </a:p>
        </p:txBody>
      </p:sp>
      <p:pic>
        <p:nvPicPr>
          <p:cNvPr id="12290" name="Picture 2" descr="C:\Users\sperkins\Pictures\SOM Nov1\Thoma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476500"/>
            <a:ext cx="37592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48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525963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buNone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Auto Body</a:t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en-US" sz="3200" dirty="0" smtClean="0"/>
              <a:t>Bailey Hambly – Plainfield Central</a:t>
            </a:r>
          </a:p>
          <a:p>
            <a:pPr marL="914400" lvl="2" indent="0">
              <a:buNone/>
            </a:pPr>
            <a:endParaRPr lang="en-US" sz="3200" dirty="0" smtClean="0"/>
          </a:p>
          <a:p>
            <a:pPr lvl="1">
              <a:buNone/>
            </a:pPr>
            <a:endParaRPr lang="en-US" dirty="0"/>
          </a:p>
        </p:txBody>
      </p:sp>
      <p:pic>
        <p:nvPicPr>
          <p:cNvPr id="11266" name="Picture 2" descr="http://www.diplomaframe.com/images/full/2808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8305800" cy="1295400"/>
          </a:xfrm>
          <a:prstGeom prst="rect">
            <a:avLst/>
          </a:prstGeom>
          <a:ln>
            <a:noFill/>
          </a:ln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273781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sperkins\AppData\Local\Microsoft\Windows\Temporary Internet Files\Content.Outlook\0A8IRRGI\20140117_0933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 Traits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010401" y="1524000"/>
            <a:ext cx="1981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Organized</a:t>
            </a:r>
            <a:br>
              <a:rPr lang="en-US" dirty="0" smtClean="0"/>
            </a:b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Dedicated</a:t>
            </a:r>
            <a:br>
              <a:rPr lang="en-US" dirty="0" smtClean="0"/>
            </a:b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Focused</a:t>
            </a:r>
            <a:br>
              <a:rPr lang="en-US" dirty="0" smtClean="0"/>
            </a:b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Kind &amp; </a:t>
            </a:r>
            <a:br>
              <a:rPr lang="en-US" dirty="0" smtClean="0"/>
            </a:br>
            <a:r>
              <a:rPr lang="en-US" dirty="0" smtClean="0"/>
              <a:t>    Compassionate</a:t>
            </a:r>
            <a:br>
              <a:rPr lang="en-US" dirty="0" smtClean="0"/>
            </a:b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Skilled</a:t>
            </a:r>
            <a:br>
              <a:rPr lang="en-US" dirty="0" smtClean="0"/>
            </a:b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HOSA Leader                      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3505200" y="2209800"/>
            <a:ext cx="2057400" cy="197125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21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>
            <a:normAutofit fontScale="90000"/>
          </a:bodyPr>
          <a:lstStyle/>
          <a:p>
            <a:r>
              <a:rPr lang="en-US" dirty="0"/>
              <a:t>2014 Wilco Scholarship Recipient</a:t>
            </a:r>
            <a:br>
              <a:rPr lang="en-US" dirty="0"/>
            </a:br>
            <a:r>
              <a:rPr lang="en-US" dirty="0" smtClean="0"/>
              <a:t>Certified Nursing Assistant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Mrs. </a:t>
            </a:r>
            <a:r>
              <a:rPr lang="en-US" dirty="0" smtClean="0"/>
              <a:t>Sillitti’s </a:t>
            </a:r>
            <a:r>
              <a:rPr lang="en-US" dirty="0"/>
              <a:t>Class: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55500" y="2296754"/>
            <a:ext cx="414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Muroo Hamed </a:t>
            </a:r>
            <a:endParaRPr lang="en-US" sz="44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444816"/>
            <a:ext cx="1295400" cy="1232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5334000"/>
            <a:ext cx="1086464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429000" y="5978236"/>
            <a:ext cx="27932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Plainfield East</a:t>
            </a:r>
            <a:endParaRPr lang="en-US" sz="3600" dirty="0"/>
          </a:p>
        </p:txBody>
      </p:sp>
      <p:pic>
        <p:nvPicPr>
          <p:cNvPr id="14338" name="Picture 2" descr="C:\Users\sperkins\Pictures\SOM_Oct2013\Ham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298" y="3032076"/>
            <a:ext cx="3367139" cy="252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06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Computer Technology</a:t>
            </a:r>
            <a:br>
              <a:rPr lang="en-US" dirty="0" smtClean="0"/>
            </a:br>
            <a:r>
              <a:rPr lang="en-US" dirty="0" smtClean="0"/>
              <a:t>Student of the Year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41862" y="1523999"/>
            <a:ext cx="33924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Angela Hoban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7086600" y="3893127"/>
            <a:ext cx="178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Plainfield Central</a:t>
            </a:r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590800"/>
            <a:ext cx="2623003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 Traits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86600" y="1981200"/>
            <a:ext cx="1648721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Diligent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Honest</a:t>
            </a:r>
            <a:br>
              <a:rPr lang="en-US" dirty="0" smtClean="0"/>
            </a:b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Respectful</a:t>
            </a:r>
            <a:br>
              <a:rPr lang="en-US" dirty="0" smtClean="0"/>
            </a:b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Hard Worker</a:t>
            </a:r>
            <a:br>
              <a:rPr lang="en-US" dirty="0" smtClean="0"/>
            </a:b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Good Attitude</a:t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pic>
        <p:nvPicPr>
          <p:cNvPr id="29698" name="Picture 2" descr="C:\Users\sperkins\Pictures\SDC126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81200"/>
            <a:ext cx="4639785" cy="347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Cosmetology</a:t>
            </a:r>
            <a:br>
              <a:rPr lang="en-US" dirty="0" smtClean="0"/>
            </a:br>
            <a:r>
              <a:rPr lang="en-US" dirty="0" smtClean="0"/>
              <a:t>Student of the Year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934200" y="38862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Bolingbrook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90800" y="1589964"/>
            <a:ext cx="40418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Andreasea Cramer</a:t>
            </a:r>
            <a:endParaRPr lang="en-US" sz="4000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038" y="2693676"/>
            <a:ext cx="2819400" cy="2385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 Traits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72200" y="2362200"/>
            <a:ext cx="2231701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Strong Work Ethic</a:t>
            </a:r>
            <a:br>
              <a:rPr lang="en-US" dirty="0" smtClean="0"/>
            </a:b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Respectful of Others</a:t>
            </a:r>
            <a:br>
              <a:rPr lang="en-US" dirty="0" smtClean="0"/>
            </a:b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Team Player</a:t>
            </a:r>
            <a:br>
              <a:rPr lang="en-US" dirty="0" smtClean="0"/>
            </a:b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Willing to Help</a:t>
            </a:r>
            <a:br>
              <a:rPr lang="en-US" dirty="0" smtClean="0"/>
            </a:b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Great Attendance</a:t>
            </a:r>
            <a:br>
              <a:rPr lang="en-US" dirty="0" smtClean="0"/>
            </a:b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Most Improved</a:t>
            </a:r>
            <a:br>
              <a:rPr lang="en-US" dirty="0" smtClean="0"/>
            </a:b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351" y="1371600"/>
            <a:ext cx="3795634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Nail Tech</a:t>
            </a:r>
            <a:br>
              <a:rPr lang="en-US" dirty="0" smtClean="0"/>
            </a:br>
            <a:r>
              <a:rPr lang="en-US" dirty="0" smtClean="0"/>
              <a:t>Student of the Year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36496" y="1371600"/>
            <a:ext cx="38021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Octavia Roberts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7130049" y="3728112"/>
            <a:ext cx="13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Bolingbrook</a:t>
            </a:r>
            <a:endParaRPr lang="en-US" dirty="0"/>
          </a:p>
        </p:txBody>
      </p:sp>
      <p:pic>
        <p:nvPicPr>
          <p:cNvPr id="32771" name="Picture 3" descr="C:\Users\sperkins\AppData\Local\Microsoft\Windows\Temporary Internet Files\Content.Outlook\0A8IRRGI\100_06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667000"/>
            <a:ext cx="3244215" cy="339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66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 Traits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29400" y="2509942"/>
            <a:ext cx="2393284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Strength &amp; Drive</a:t>
            </a:r>
            <a:br>
              <a:rPr lang="en-US" dirty="0" smtClean="0"/>
            </a:b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Determined</a:t>
            </a:r>
            <a:br>
              <a:rPr lang="en-US" dirty="0" smtClean="0"/>
            </a:b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N ever Quits</a:t>
            </a:r>
            <a:br>
              <a:rPr lang="en-US" dirty="0" smtClean="0"/>
            </a:b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Good Manners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Great Sense of Humor</a:t>
            </a:r>
            <a:br>
              <a:rPr lang="en-US" dirty="0" smtClean="0"/>
            </a:b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*Camera Shy*</a:t>
            </a:r>
          </a:p>
        </p:txBody>
      </p:sp>
      <p:pic>
        <p:nvPicPr>
          <p:cNvPr id="6" name="Picture 2" descr="C:\Users\sperkins\AppData\Local\Microsoft\Windows\Temporary Internet Files\Content.Outlook\0A8IRRGI\100_0480 - 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57400"/>
            <a:ext cx="4836160" cy="362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75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Criminal Justice</a:t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1" indent="0">
              <a:buNone/>
            </a:pPr>
            <a:r>
              <a:rPr lang="en-US" sz="3200" dirty="0" smtClean="0">
                <a:cs typeface="Times New Roman" pitchFamily="18" charset="0"/>
              </a:rPr>
              <a:t>Emily Ward – Plainfield Central</a:t>
            </a:r>
          </a:p>
        </p:txBody>
      </p:sp>
      <p:pic>
        <p:nvPicPr>
          <p:cNvPr id="4" name="Picture 2" descr="http://www.diplomaframe.com/images/full/2808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8305800" cy="1295400"/>
          </a:xfrm>
          <a:prstGeom prst="rect">
            <a:avLst/>
          </a:prstGeom>
          <a:ln>
            <a:noFill/>
          </a:ln>
          <a:effectLst>
            <a:softEdge rad="127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Criminal Justice</a:t>
            </a:r>
            <a:br>
              <a:rPr lang="en-US" dirty="0" smtClean="0"/>
            </a:br>
            <a:r>
              <a:rPr lang="en-US" dirty="0" smtClean="0"/>
              <a:t>Student of the Year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19400" y="1435290"/>
            <a:ext cx="33493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Mark Dinardo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7086600" y="3660296"/>
            <a:ext cx="1656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Plainfield North</a:t>
            </a:r>
            <a:endParaRPr lang="en-US" dirty="0"/>
          </a:p>
        </p:txBody>
      </p:sp>
      <p:pic>
        <p:nvPicPr>
          <p:cNvPr id="15362" name="Picture 2" descr="C:\Users\sperkins\Pictures\SOM Apr14\Mark Dinard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657" y="2581828"/>
            <a:ext cx="38608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Will County Auto Rebuilders</a:t>
            </a:r>
            <a:br>
              <a:rPr lang="en-US" dirty="0" smtClean="0"/>
            </a:br>
            <a:r>
              <a:rPr lang="en-US" dirty="0" smtClean="0"/>
              <a:t>Scholarship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229600" cy="19812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z="4400" dirty="0" smtClean="0"/>
              <a:t>Austin Martinez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733800"/>
            <a:ext cx="342900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14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 Traits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53200" y="1600200"/>
            <a:ext cx="2438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Dependable</a:t>
            </a:r>
            <a:br>
              <a:rPr lang="en-US" dirty="0" smtClean="0"/>
            </a:b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Committed</a:t>
            </a:r>
            <a:br>
              <a:rPr lang="en-US" dirty="0" smtClean="0"/>
            </a:b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Conscientious</a:t>
            </a:r>
            <a:br>
              <a:rPr lang="en-US" dirty="0" smtClean="0"/>
            </a:b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Team Player</a:t>
            </a:r>
            <a:br>
              <a:rPr lang="en-US" dirty="0" smtClean="0"/>
            </a:b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Hardworking</a:t>
            </a:r>
            <a:br>
              <a:rPr lang="en-US" dirty="0" smtClean="0"/>
            </a:b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Achieved Academic</a:t>
            </a:r>
            <a:br>
              <a:rPr lang="en-US" dirty="0" smtClean="0"/>
            </a:br>
            <a:r>
              <a:rPr lang="en-US" dirty="0" smtClean="0"/>
              <a:t>   Excellence</a:t>
            </a:r>
            <a:br>
              <a:rPr lang="en-US" dirty="0" smtClean="0"/>
            </a:b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Demonstrated Leader                  </a:t>
            </a:r>
            <a:endParaRPr lang="en-US" dirty="0"/>
          </a:p>
        </p:txBody>
      </p:sp>
      <p:pic>
        <p:nvPicPr>
          <p:cNvPr id="4" name="Picture 2" descr="C:\Users\sperkins\Pictures\SOM Apr14\Mark Dinar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76400"/>
            <a:ext cx="4953000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Culinary Arts</a:t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Jordan Dinoffria – Plainfield Central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Hannah Eichelberger - Romeoville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Ana Hernandez - Wilmington</a:t>
            </a:r>
          </a:p>
        </p:txBody>
      </p:sp>
      <p:pic>
        <p:nvPicPr>
          <p:cNvPr id="4" name="Picture 2" descr="http://www.diplomaframe.com/images/full/2808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8305800" cy="1295400"/>
          </a:xfrm>
          <a:prstGeom prst="rect">
            <a:avLst/>
          </a:prstGeom>
          <a:ln>
            <a:noFill/>
          </a:ln>
          <a:effectLst>
            <a:softEdge rad="127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80" y="329229"/>
            <a:ext cx="8229600" cy="1935162"/>
          </a:xfrm>
        </p:spPr>
        <p:txBody>
          <a:bodyPr>
            <a:normAutofit/>
          </a:bodyPr>
          <a:lstStyle/>
          <a:p>
            <a:r>
              <a:rPr lang="en-US" dirty="0" smtClean="0"/>
              <a:t>NTHS </a:t>
            </a:r>
            <a:br>
              <a:rPr lang="en-US" dirty="0" smtClean="0"/>
            </a:br>
            <a:r>
              <a:rPr lang="en-US" dirty="0" smtClean="0"/>
              <a:t>John H. Poteat Scholarship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2209800"/>
            <a:ext cx="8229600" cy="609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dirty="0" smtClean="0"/>
              <a:t>Ana Hernandez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791201"/>
            <a:ext cx="146304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http://t0.gstatic.com/images?q=tbn:ANd9GcTnJAh54A9yVH5IdBjIAqLZYEw_Spazh0enxro4yOnd_Mp7Xxxu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5687871"/>
            <a:ext cx="1370705" cy="109393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33600" y="6057751"/>
            <a:ext cx="51716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Wilmington High School</a:t>
            </a:r>
            <a:endParaRPr lang="en-US" sz="4000" dirty="0"/>
          </a:p>
        </p:txBody>
      </p:sp>
      <p:pic>
        <p:nvPicPr>
          <p:cNvPr id="4098" name="Picture 2" descr="http://www.michaeleason.com/sitebuildercontent/sitebuilderpictures/nths_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33400"/>
            <a:ext cx="123825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0" name="Picture 2" descr="D:\DCIM\102SSCAM\SDC1267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888777"/>
            <a:ext cx="39624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4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State FCCLA Finalists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10600" cy="5943600"/>
          </a:xfrm>
        </p:spPr>
        <p:txBody>
          <a:bodyPr>
            <a:normAutofit fontScale="70000" lnSpcReduction="20000"/>
          </a:bodyPr>
          <a:lstStyle/>
          <a:p>
            <a:r>
              <a:rPr lang="en-US" sz="3400" u="sng" dirty="0" smtClean="0"/>
              <a:t>NATIONAL DELEGATE:</a:t>
            </a:r>
            <a:br>
              <a:rPr lang="en-US" sz="3400" u="sng" dirty="0" smtClean="0"/>
            </a:br>
            <a:r>
              <a:rPr lang="en-US" sz="2900" dirty="0" smtClean="0"/>
              <a:t>1</a:t>
            </a:r>
            <a:r>
              <a:rPr lang="en-US" sz="2900" baseline="30000" dirty="0" smtClean="0"/>
              <a:t>st</a:t>
            </a:r>
            <a:r>
              <a:rPr lang="en-US" sz="2900" dirty="0" smtClean="0"/>
              <a:t> Place Karybeth Archbold – </a:t>
            </a:r>
            <a:r>
              <a:rPr lang="en-US" sz="2900" i="1" dirty="0" smtClean="0"/>
              <a:t>Job Interviewing</a:t>
            </a:r>
            <a:r>
              <a:rPr lang="en-US" sz="2900" dirty="0" smtClean="0"/>
              <a:t> – Bolingbrook</a:t>
            </a:r>
            <a:br>
              <a:rPr lang="en-US" sz="2900" dirty="0" smtClean="0"/>
            </a:br>
            <a:endParaRPr lang="en-US" sz="2900" dirty="0" smtClean="0"/>
          </a:p>
          <a:p>
            <a:r>
              <a:rPr lang="en-US" sz="3400" u="sng" dirty="0"/>
              <a:t>Relish Tray:</a:t>
            </a:r>
            <a:br>
              <a:rPr lang="en-US" sz="3400" u="sng" dirty="0"/>
            </a:br>
            <a:r>
              <a:rPr lang="en-US" sz="2900" dirty="0"/>
              <a:t>1</a:t>
            </a:r>
            <a:r>
              <a:rPr lang="en-US" sz="2900" baseline="30000" dirty="0"/>
              <a:t>st</a:t>
            </a:r>
            <a:r>
              <a:rPr lang="en-US" sz="2900" dirty="0"/>
              <a:t> Place – Alyssa Warren – Reed-Custer</a:t>
            </a:r>
            <a:br>
              <a:rPr lang="en-US" sz="2900" dirty="0"/>
            </a:br>
            <a:endParaRPr lang="en-US" sz="2900" dirty="0"/>
          </a:p>
          <a:p>
            <a:r>
              <a:rPr lang="en-US" sz="3400" u="sng" dirty="0" smtClean="0"/>
              <a:t>Salad </a:t>
            </a:r>
            <a:r>
              <a:rPr lang="en-US" sz="3400" u="sng" dirty="0"/>
              <a:t>Preparation</a:t>
            </a:r>
            <a:r>
              <a:rPr lang="en-US" sz="3400" dirty="0"/>
              <a:t>:</a:t>
            </a:r>
            <a:br>
              <a:rPr lang="en-US" sz="3400" dirty="0"/>
            </a:br>
            <a:r>
              <a:rPr lang="en-US" sz="2900" dirty="0" smtClean="0"/>
              <a:t>1st </a:t>
            </a:r>
            <a:r>
              <a:rPr lang="en-US" sz="2900" dirty="0"/>
              <a:t>Place – </a:t>
            </a:r>
            <a:r>
              <a:rPr lang="en-US" sz="2900" dirty="0" smtClean="0"/>
              <a:t>Alexander Akinola </a:t>
            </a:r>
            <a:r>
              <a:rPr lang="en-US" sz="2900" dirty="0"/>
              <a:t>– </a:t>
            </a:r>
            <a:r>
              <a:rPr lang="en-US" sz="2900" dirty="0" smtClean="0"/>
              <a:t>Plainfield South</a:t>
            </a:r>
            <a:r>
              <a:rPr lang="en-US" sz="2900" dirty="0"/>
              <a:t/>
            </a:r>
            <a:br>
              <a:rPr lang="en-US" sz="2900" dirty="0"/>
            </a:br>
            <a:r>
              <a:rPr lang="en-US" sz="2900" dirty="0" smtClean="0"/>
              <a:t>1st </a:t>
            </a:r>
            <a:r>
              <a:rPr lang="en-US" sz="2900" dirty="0"/>
              <a:t>Place –  </a:t>
            </a:r>
            <a:r>
              <a:rPr lang="en-US" sz="2900" dirty="0" smtClean="0"/>
              <a:t>Putita Chulanon </a:t>
            </a:r>
            <a:r>
              <a:rPr lang="en-US" sz="2900" dirty="0"/>
              <a:t>– </a:t>
            </a:r>
            <a:r>
              <a:rPr lang="en-US" sz="2900" dirty="0" smtClean="0"/>
              <a:t>Bolingbrook</a:t>
            </a:r>
            <a:r>
              <a:rPr lang="en-US" sz="2900" u="sng" dirty="0" smtClean="0"/>
              <a:t/>
            </a:r>
            <a:br>
              <a:rPr lang="en-US" sz="2900" u="sng" dirty="0" smtClean="0"/>
            </a:br>
            <a:endParaRPr lang="en-US" sz="2900" u="sng" dirty="0" smtClean="0"/>
          </a:p>
          <a:p>
            <a:r>
              <a:rPr lang="en-US" sz="3400" u="sng" dirty="0" smtClean="0"/>
              <a:t>Fondant </a:t>
            </a:r>
            <a:r>
              <a:rPr lang="en-US" sz="3400" u="sng" dirty="0" smtClean="0"/>
              <a:t>Cake </a:t>
            </a:r>
            <a:r>
              <a:rPr lang="en-US" sz="3400" u="sng" dirty="0"/>
              <a:t>Decorating</a:t>
            </a:r>
            <a:r>
              <a:rPr lang="en-US" sz="3400" dirty="0"/>
              <a:t>:</a:t>
            </a:r>
          </a:p>
          <a:p>
            <a:pPr marL="0" indent="0">
              <a:buNone/>
            </a:pPr>
            <a:r>
              <a:rPr lang="en-US" sz="2400" dirty="0"/>
              <a:t>    </a:t>
            </a:r>
            <a:r>
              <a:rPr lang="en-US" sz="2400" dirty="0" smtClean="0"/>
              <a:t>  </a:t>
            </a:r>
            <a:r>
              <a:rPr lang="en-US" sz="2800" dirty="0" smtClean="0"/>
              <a:t>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Place –  Alyssa Tulian– Romeoville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     </a:t>
            </a:r>
            <a:r>
              <a:rPr lang="en-US" sz="2800" dirty="0" smtClean="0"/>
              <a:t>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</a:t>
            </a:r>
            <a:r>
              <a:rPr lang="en-US" sz="2800" dirty="0"/>
              <a:t>Place – </a:t>
            </a:r>
            <a:r>
              <a:rPr lang="en-US" sz="2800" dirty="0" smtClean="0"/>
              <a:t>Heather Walsh– Plainfield East</a:t>
            </a:r>
            <a:endParaRPr lang="en-US" sz="2800" dirty="0"/>
          </a:p>
          <a:p>
            <a:pPr marL="0" indent="0">
              <a:buNone/>
            </a:pPr>
            <a:r>
              <a:rPr lang="en-US" sz="2000" dirty="0"/>
              <a:t>      </a:t>
            </a:r>
            <a:endParaRPr lang="en-US" sz="2400" dirty="0" smtClean="0"/>
          </a:p>
          <a:p>
            <a:r>
              <a:rPr lang="en-US" sz="3400" u="sng" dirty="0" smtClean="0"/>
              <a:t>Frosted Cake Decorating:</a:t>
            </a:r>
            <a:br>
              <a:rPr lang="en-US" sz="3400" u="sng" dirty="0" smtClean="0"/>
            </a:br>
            <a:r>
              <a:rPr lang="en-US" sz="2900" dirty="0" smtClean="0"/>
              <a:t>1st Place – </a:t>
            </a:r>
            <a:r>
              <a:rPr lang="en-US" sz="2900" i="1" dirty="0" smtClean="0"/>
              <a:t>“Most Outstanding” </a:t>
            </a:r>
            <a:r>
              <a:rPr lang="en-US" sz="2900" dirty="0" smtClean="0"/>
              <a:t>Lorena Fierro- </a:t>
            </a:r>
            <a:br>
              <a:rPr lang="en-US" sz="2900" dirty="0" smtClean="0"/>
            </a:br>
            <a:r>
              <a:rPr lang="en-US" sz="2900" dirty="0" smtClean="0"/>
              <a:t>                                                                       Plainfield South</a:t>
            </a:r>
          </a:p>
          <a:p>
            <a:pPr marL="0" indent="0">
              <a:buNone/>
            </a:pP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/>
          </a:p>
          <a:p>
            <a:endParaRPr lang="en-US" dirty="0"/>
          </a:p>
        </p:txBody>
      </p:sp>
      <p:pic>
        <p:nvPicPr>
          <p:cNvPr id="11266" name="Picture 2" descr="FCC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773" y="4800600"/>
            <a:ext cx="1895682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03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Culinary Arts</a:t>
            </a:r>
            <a:br>
              <a:rPr lang="en-US" dirty="0" smtClean="0"/>
            </a:br>
            <a:r>
              <a:rPr lang="en-US" dirty="0" smtClean="0"/>
              <a:t>Student of the Year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52627" y="1592759"/>
            <a:ext cx="49524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Hannah Eichelberger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7086600" y="3897868"/>
            <a:ext cx="1225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Romeoville</a:t>
            </a:r>
            <a:endParaRPr lang="en-US" dirty="0"/>
          </a:p>
        </p:txBody>
      </p:sp>
      <p:pic>
        <p:nvPicPr>
          <p:cNvPr id="36866" name="Picture 2" descr="C:\Users\sperkins\Pictures\SOM_Oct2013\Eichelberg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139" y="2574667"/>
            <a:ext cx="4513421" cy="3385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 Traits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0" y="2438400"/>
            <a:ext cx="2057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Creative Thinker </a:t>
            </a:r>
            <a:br>
              <a:rPr lang="en-US" dirty="0" smtClean="0"/>
            </a:b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Independent </a:t>
            </a:r>
            <a:br>
              <a:rPr lang="en-US" dirty="0" smtClean="0"/>
            </a:b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Adaptable </a:t>
            </a:r>
            <a:br>
              <a:rPr lang="en-US" dirty="0" smtClean="0"/>
            </a:b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37890" name="Picture 2" descr="C:\Users\sperkins\Pictures\SDC126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49188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Early Childhood Education</a:t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Angel Namakula-Musaazi – Plainfield South</a:t>
            </a:r>
          </a:p>
          <a:p>
            <a:pPr lvl="2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Rebecca Nyarko – Bolingbrook</a:t>
            </a:r>
          </a:p>
          <a:p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www.diplomaframe.com/images/full/2808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8305800" cy="1295400"/>
          </a:xfrm>
          <a:prstGeom prst="rect">
            <a:avLst/>
          </a:prstGeom>
          <a:ln>
            <a:noFill/>
          </a:ln>
          <a:effectLst>
            <a:softEdge rad="127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2014 Wilco Scholarship Recipients</a:t>
            </a:r>
            <a:br>
              <a:rPr lang="en-US" dirty="0"/>
            </a:br>
            <a:r>
              <a:rPr lang="en-US" dirty="0"/>
              <a:t>Early Childhood Education 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5638800"/>
            <a:ext cx="146304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819400" y="1905000"/>
            <a:ext cx="35292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Alicia Holligan </a:t>
            </a:r>
          </a:p>
        </p:txBody>
      </p:sp>
      <p:pic>
        <p:nvPicPr>
          <p:cNvPr id="7" name="Picture 2" descr="C:\Users\sperkins\Pictures\SDC120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210" y="2819400"/>
            <a:ext cx="3139678" cy="2354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352800" y="5983069"/>
            <a:ext cx="3144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Wilmington</a:t>
            </a:r>
            <a:endParaRPr lang="en-US" sz="3600" dirty="0"/>
          </a:p>
        </p:txBody>
      </p:sp>
      <p:pic>
        <p:nvPicPr>
          <p:cNvPr id="48130" name="Picture 2" descr="http://www.wilmington.will.k12.il.us/whs/academics/syllabi/tigerpaw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448299"/>
            <a:ext cx="1209675" cy="11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0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298" y="198437"/>
            <a:ext cx="8229600" cy="1706562"/>
          </a:xfrm>
        </p:spPr>
        <p:txBody>
          <a:bodyPr>
            <a:normAutofit/>
          </a:bodyPr>
          <a:lstStyle/>
          <a:p>
            <a:r>
              <a:rPr lang="en-US" dirty="0" smtClean="0"/>
              <a:t>2014 Wilco Scholarship Recipients</a:t>
            </a:r>
            <a:br>
              <a:rPr lang="en-US" dirty="0" smtClean="0"/>
            </a:br>
            <a:r>
              <a:rPr lang="en-US" dirty="0" smtClean="0"/>
              <a:t>Early Childhood Education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41173" y="5980563"/>
            <a:ext cx="3337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Plainfield South</a:t>
            </a:r>
            <a:endParaRPr lang="en-US" sz="3600" dirty="0"/>
          </a:p>
        </p:txBody>
      </p:sp>
      <p:pic>
        <p:nvPicPr>
          <p:cNvPr id="10" name="Picture 4" descr="C:\Documents and Settings\sperkins\My Documents\My Pictures\PfldSouth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4178"/>
            <a:ext cx="2881318" cy="419100"/>
          </a:xfrm>
          <a:prstGeom prst="rect">
            <a:avLst/>
          </a:prstGeom>
          <a:noFill/>
        </p:spPr>
      </p:pic>
      <p:pic>
        <p:nvPicPr>
          <p:cNvPr id="40963" name="Picture 3" descr="C:\Users\sperkins\AppData\Local\Microsoft\Windows\Temporary Internet Files\Content.Outlook\0A8IRRGI\0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858" y="2819400"/>
            <a:ext cx="3952481" cy="296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56539" y="1904999"/>
            <a:ext cx="61071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Angel Namakula-Musaazi </a:t>
            </a:r>
          </a:p>
        </p:txBody>
      </p:sp>
      <p:pic>
        <p:nvPicPr>
          <p:cNvPr id="40965" name="Picture 5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310" y="5783760"/>
            <a:ext cx="1790700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39962"/>
          </a:xfrm>
        </p:spPr>
        <p:txBody>
          <a:bodyPr>
            <a:normAutofit/>
          </a:bodyPr>
          <a:lstStyle/>
          <a:p>
            <a:r>
              <a:rPr lang="en-US" dirty="0"/>
              <a:t>2014 Wilco Scholarship </a:t>
            </a:r>
            <a:r>
              <a:rPr lang="en-US" dirty="0" smtClean="0"/>
              <a:t>Recipient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  <a:r>
              <a:rPr lang="en-US" dirty="0" smtClean="0"/>
              <a:t>Early Childhood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756" y="2057400"/>
            <a:ext cx="3886200" cy="914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Rebecca Nyarko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2895600" y="5828145"/>
            <a:ext cx="37343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Bolingbrook High School</a:t>
            </a:r>
            <a:endParaRPr lang="en-US" sz="2800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480790"/>
            <a:ext cx="1066800" cy="121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5410200"/>
            <a:ext cx="114744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924175"/>
            <a:ext cx="1905000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137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noFill/>
        </p:spPr>
        <p:txBody>
          <a:bodyPr>
            <a:normAutofit fontScale="90000"/>
          </a:bodyPr>
          <a:lstStyle/>
          <a:p>
            <a:r>
              <a:rPr lang="en-US" dirty="0" smtClean="0"/>
              <a:t>Auto Body </a:t>
            </a:r>
            <a:br>
              <a:rPr lang="en-US" dirty="0" smtClean="0"/>
            </a:br>
            <a:r>
              <a:rPr lang="en-US" dirty="0" smtClean="0"/>
              <a:t>Student of the Year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38400" y="1219200"/>
            <a:ext cx="41784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Austin Martinez</a:t>
            </a:r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7351151" y="3657600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Lockport</a:t>
            </a:r>
            <a:endParaRPr lang="en-US" dirty="0"/>
          </a:p>
        </p:txBody>
      </p:sp>
      <p:pic>
        <p:nvPicPr>
          <p:cNvPr id="3074" name="Picture 2" descr="C:\Users\sperkins\Pictures\SOM Apr14\Austin Marine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000250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Golden Apple Scholarship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4600" y="1371600"/>
            <a:ext cx="4038600" cy="914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Jamal Bruce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3276600" y="5638800"/>
            <a:ext cx="27932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Plainfield East</a:t>
            </a:r>
            <a:endParaRPr lang="en-US" sz="36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444816"/>
            <a:ext cx="1295400" cy="1232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5334000"/>
            <a:ext cx="1086464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C:\Users\sperkins\Pictures\SOM Sept13\Bruc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490" y="2312158"/>
            <a:ext cx="34544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99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Early Childhood Education</a:t>
            </a:r>
            <a:br>
              <a:rPr lang="en-US" dirty="0" smtClean="0"/>
            </a:br>
            <a:r>
              <a:rPr lang="en-US" dirty="0" smtClean="0"/>
              <a:t>Student of the Year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95600" y="1447800"/>
            <a:ext cx="29338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Jamal Bruce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7315200" y="3733800"/>
            <a:ext cx="1489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Plainfield East</a:t>
            </a:r>
            <a:endParaRPr lang="en-US" dirty="0"/>
          </a:p>
        </p:txBody>
      </p:sp>
      <p:pic>
        <p:nvPicPr>
          <p:cNvPr id="17410" name="Picture 2" descr="C:\Users\sperkins\Pictures\SOM Sept13\Bru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442091"/>
            <a:ext cx="3937000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 Traits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86600" y="2221345"/>
            <a:ext cx="188968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Responsible</a:t>
            </a:r>
            <a:br>
              <a:rPr lang="en-US" dirty="0" smtClean="0"/>
            </a:b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Respectful</a:t>
            </a:r>
            <a:br>
              <a:rPr lang="en-US" dirty="0" smtClean="0"/>
            </a:b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Cooperative</a:t>
            </a:r>
            <a:br>
              <a:rPr lang="en-US" dirty="0" smtClean="0"/>
            </a:b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Manages Time</a:t>
            </a:r>
            <a:br>
              <a:rPr lang="en-US" dirty="0" smtClean="0"/>
            </a:b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Genuine Interest</a:t>
            </a:r>
            <a:br>
              <a:rPr lang="en-US" dirty="0" smtClean="0"/>
            </a:b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He “Gets It!”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                     </a:t>
            </a:r>
          </a:p>
        </p:txBody>
      </p:sp>
      <p:pic>
        <p:nvPicPr>
          <p:cNvPr id="18434" name="Picture 2" descr="C:\Users\sperkins\Pictures\EarlyChildhood\Jamal Bru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7800"/>
            <a:ext cx="5842334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2014 Wilco Scholarship Recipient</a:t>
            </a:r>
            <a:br>
              <a:rPr lang="en-US" dirty="0" smtClean="0"/>
            </a:br>
            <a:r>
              <a:rPr lang="en-US" dirty="0" smtClean="0"/>
              <a:t> EMS Program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68930" y="5943600"/>
            <a:ext cx="51700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Romeoville High School 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3188660" y="1981200"/>
            <a:ext cx="2930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Armani Bonilla</a:t>
            </a:r>
            <a:endParaRPr lang="en-US" sz="3600" dirty="0"/>
          </a:p>
        </p:txBody>
      </p:sp>
      <p:pic>
        <p:nvPicPr>
          <p:cNvPr id="8" name="Picture 7" descr="C:\Documents and Settings\sperkins\My Documents\My Pictures\Romeovill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562601"/>
            <a:ext cx="1676400" cy="1168330"/>
          </a:xfrm>
          <a:prstGeom prst="rect">
            <a:avLst/>
          </a:prstGeom>
          <a:noFill/>
        </p:spPr>
      </p:pic>
      <p:pic>
        <p:nvPicPr>
          <p:cNvPr id="9" name="Picture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5489645"/>
            <a:ext cx="1524001" cy="1241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 descr="C:\Users\sperkins\Pictures\SOM Dec2013\Bonill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282" y="2735053"/>
            <a:ext cx="3773365" cy="285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EMS</a:t>
            </a:r>
            <a:br>
              <a:rPr lang="en-US" dirty="0" smtClean="0"/>
            </a:br>
            <a:r>
              <a:rPr lang="en-US" dirty="0" smtClean="0"/>
              <a:t>Student of the Year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71800" y="1371600"/>
            <a:ext cx="34288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Lucas Mathias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7311972" y="3709987"/>
            <a:ext cx="1070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Lemont</a:t>
            </a:r>
            <a:endParaRPr lang="en-US" dirty="0"/>
          </a:p>
        </p:txBody>
      </p:sp>
      <p:pic>
        <p:nvPicPr>
          <p:cNvPr id="2050" name="Picture 2" descr="C:\Users\sperkins\Pictures\SOMJan14\SDC124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149" y="2400300"/>
            <a:ext cx="35052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perkins\Pictures\EMS2013\EmsCP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125" y="1524000"/>
            <a:ext cx="5943600" cy="4459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 Traits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1" y="1752600"/>
            <a:ext cx="2133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Hard Working</a:t>
            </a:r>
            <a:br>
              <a:rPr lang="en-US" dirty="0" smtClean="0"/>
            </a:b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Dependable</a:t>
            </a:r>
            <a:br>
              <a:rPr lang="en-US" dirty="0" smtClean="0"/>
            </a:b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Driven</a:t>
            </a:r>
            <a:br>
              <a:rPr lang="en-US" dirty="0" smtClean="0"/>
            </a:b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Excellent Student</a:t>
            </a:r>
            <a:br>
              <a:rPr lang="en-US" dirty="0" smtClean="0"/>
            </a:b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Team Player                  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822510" y="2118330"/>
            <a:ext cx="1981200" cy="18538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Fire Science</a:t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en-US" sz="3200" dirty="0" smtClean="0">
                <a:latin typeface="+mj-lt"/>
              </a:rPr>
              <a:t>Seth Argast– Plainfield North</a:t>
            </a:r>
          </a:p>
          <a:p>
            <a:pPr lvl="2"/>
            <a:r>
              <a:rPr lang="en-US" sz="3200" dirty="0" smtClean="0">
                <a:latin typeface="+mj-lt"/>
                <a:cs typeface="Times New Roman" pitchFamily="18" charset="0"/>
              </a:rPr>
              <a:t>Andrew Plewa – Plainfield Central</a:t>
            </a:r>
          </a:p>
          <a:p>
            <a:pPr lvl="2"/>
            <a:r>
              <a:rPr lang="en-US" sz="3200" dirty="0" smtClean="0">
                <a:latin typeface="+mj-lt"/>
                <a:cs typeface="Times New Roman" pitchFamily="18" charset="0"/>
              </a:rPr>
              <a:t>Brandon Rojas – Plainfield North</a:t>
            </a:r>
          </a:p>
          <a:p>
            <a:pPr lvl="2"/>
            <a:r>
              <a:rPr lang="en-US" sz="3200" dirty="0" smtClean="0">
                <a:latin typeface="+mj-lt"/>
                <a:cs typeface="Times New Roman" pitchFamily="18" charset="0"/>
              </a:rPr>
              <a:t>Daniel Villalejo – Plainfield South</a:t>
            </a:r>
            <a:endParaRPr lang="en-US" dirty="0">
              <a:latin typeface="+mj-lt"/>
              <a:cs typeface="Times New Roman" pitchFamily="18" charset="0"/>
            </a:endParaRPr>
          </a:p>
        </p:txBody>
      </p:sp>
      <p:pic>
        <p:nvPicPr>
          <p:cNvPr id="4" name="Picture 2" descr="http://www.diplomaframe.com/images/full/2808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8305800" cy="1295400"/>
          </a:xfrm>
          <a:prstGeom prst="rect">
            <a:avLst/>
          </a:prstGeom>
          <a:ln>
            <a:noFill/>
          </a:ln>
          <a:effectLst>
            <a:softEdge rad="127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447800"/>
          </a:xfrm>
        </p:spPr>
        <p:txBody>
          <a:bodyPr>
            <a:normAutofit/>
          </a:bodyPr>
          <a:lstStyle/>
          <a:p>
            <a:r>
              <a:rPr lang="en-US" dirty="0" smtClean="0"/>
              <a:t>Fire Science</a:t>
            </a:r>
            <a:br>
              <a:rPr lang="en-US" dirty="0" smtClean="0"/>
            </a:br>
            <a:r>
              <a:rPr lang="en-US" dirty="0" smtClean="0"/>
              <a:t>Student of the Year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96526" y="1524000"/>
            <a:ext cx="36271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Jesse Mendoza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7086600" y="4038600"/>
            <a:ext cx="1225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Romeoville</a:t>
            </a:r>
            <a:endParaRPr lang="en-US" dirty="0"/>
          </a:p>
        </p:txBody>
      </p:sp>
      <p:pic>
        <p:nvPicPr>
          <p:cNvPr id="20482" name="Picture 2" descr="C:\Users\sperkins\Pictures\SOM Feb14\Mendoz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394466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621cadb2-4439-435e-9442-5c146d2334db@ltc1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457005" y="1533549"/>
            <a:ext cx="5238750" cy="388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 Traits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88931" y="1905000"/>
            <a:ext cx="1891736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Self-starter</a:t>
            </a:r>
            <a:br>
              <a:rPr lang="en-US" dirty="0" smtClean="0"/>
            </a:b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Company Officer</a:t>
            </a:r>
            <a:br>
              <a:rPr lang="en-US" dirty="0" smtClean="0"/>
            </a:b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Always up First</a:t>
            </a:r>
            <a:br>
              <a:rPr lang="en-US" dirty="0" smtClean="0"/>
            </a:b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Eager to Learn</a:t>
            </a:r>
            <a:br>
              <a:rPr lang="en-US" dirty="0" smtClean="0"/>
            </a:b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Good Attitude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           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343400" y="1752600"/>
            <a:ext cx="1212376" cy="1219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Heavy Equipment</a:t>
            </a:r>
            <a:br>
              <a:rPr lang="en-US" dirty="0" smtClean="0"/>
            </a:br>
            <a:r>
              <a:rPr lang="en-US" dirty="0" smtClean="0"/>
              <a:t>Student of the Year</a:t>
            </a:r>
            <a:br>
              <a:rPr lang="en-US" dirty="0" smtClean="0"/>
            </a:br>
            <a:r>
              <a:rPr lang="en-US" dirty="0" smtClean="0"/>
              <a:t>Bryce Antos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13299" y="3652835"/>
            <a:ext cx="1331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Reed-Custer</a:t>
            </a:r>
            <a:endParaRPr lang="en-US" dirty="0"/>
          </a:p>
        </p:txBody>
      </p:sp>
      <p:pic>
        <p:nvPicPr>
          <p:cNvPr id="38914" name="Picture 2" descr="C:\Users\sperkins\Pictures\SOY 2014\HvyEquipSO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0" y="2209800"/>
            <a:ext cx="2794000" cy="389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94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Character Traits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05600" y="1600200"/>
            <a:ext cx="2209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Trustworthy</a:t>
            </a:r>
            <a:br>
              <a:rPr lang="en-US" dirty="0" smtClean="0"/>
            </a:b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Always on Task</a:t>
            </a:r>
            <a:br>
              <a:rPr lang="en-US" dirty="0" smtClean="0"/>
            </a:b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Easy to Instruct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Eager to Learn</a:t>
            </a:r>
            <a:br>
              <a:rPr lang="en-US" dirty="0" smtClean="0"/>
            </a:b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Works Beyond the</a:t>
            </a:r>
            <a:br>
              <a:rPr lang="en-US" dirty="0" smtClean="0"/>
            </a:br>
            <a:r>
              <a:rPr lang="en-US" dirty="0" smtClean="0"/>
              <a:t>   Classroom</a:t>
            </a:r>
            <a:br>
              <a:rPr lang="en-US" dirty="0" smtClean="0"/>
            </a:b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Focused on Career                          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4098" name="Picture 2" descr="C:\Users\sperkins\Pictures\AutoBody2013\SDC122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47800"/>
            <a:ext cx="5289911" cy="396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3429000" y="2362200"/>
            <a:ext cx="1752600" cy="1676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Character Traits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010400" y="1828800"/>
            <a:ext cx="190154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Dedicated</a:t>
            </a:r>
            <a:br>
              <a:rPr lang="en-US" dirty="0" smtClean="0"/>
            </a:b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Respectful</a:t>
            </a:r>
            <a:br>
              <a:rPr lang="en-US" dirty="0" smtClean="0"/>
            </a:b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Good Role Model</a:t>
            </a:r>
            <a:br>
              <a:rPr lang="en-US" dirty="0" smtClean="0"/>
            </a:b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Hard Worker</a:t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pic>
        <p:nvPicPr>
          <p:cNvPr id="39938" name="Picture 2" descr="C:\Users\sperkins\AppData\Local\Microsoft\Windows\Temporary Internet Files\Content.Outlook\0A8IRRGI\DSC_0007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1600"/>
            <a:ext cx="5966908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Intro to Health Professions</a:t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cs typeface="Times New Roman" pitchFamily="18" charset="0"/>
              </a:rPr>
              <a:t>Yesenia Alvarado– Romeoville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cs typeface="Times New Roman" pitchFamily="18" charset="0"/>
              </a:rPr>
              <a:t>Marianna Bochnak – Romeoville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cs typeface="Times New Roman" pitchFamily="18" charset="0"/>
              </a:rPr>
              <a:t>Michelle Soto – Romeoville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cs typeface="Times New Roman" pitchFamily="18" charset="0"/>
              </a:rPr>
              <a:t>Sydney Brandlin - Romeoville</a:t>
            </a:r>
          </a:p>
        </p:txBody>
      </p:sp>
      <p:pic>
        <p:nvPicPr>
          <p:cNvPr id="4" name="Picture 2" descr="http://www.diplomaframe.com/images/full/2808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8305800" cy="1295400"/>
          </a:xfrm>
          <a:prstGeom prst="rect">
            <a:avLst/>
          </a:prstGeom>
          <a:ln>
            <a:noFill/>
          </a:ln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163240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935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Intro to Health Professions - </a:t>
            </a:r>
            <a:r>
              <a:rPr lang="en-US" sz="3600" dirty="0" smtClean="0"/>
              <a:t>Braidwood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Student of the Year – Mrs. Ardolino</a:t>
            </a:r>
            <a:br>
              <a:rPr lang="en-US" dirty="0" smtClean="0"/>
            </a:br>
            <a:r>
              <a:rPr lang="en-US" dirty="0" smtClean="0"/>
              <a:t>Mikayla Murphy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239000" y="3886200"/>
            <a:ext cx="1331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Reed-Custer</a:t>
            </a:r>
            <a:endParaRPr lang="en-US" dirty="0"/>
          </a:p>
        </p:txBody>
      </p:sp>
      <p:pic>
        <p:nvPicPr>
          <p:cNvPr id="21506" name="Picture 2" descr="5512e936-d4d2-4e55-92be-cce2aeca9bba@ltc1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71691" y="2824281"/>
            <a:ext cx="3862720" cy="2862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2971800" y="2354879"/>
            <a:ext cx="1587970" cy="1447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3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7abaaa18-0e17-4c09-8109-ddc36bf812c4@ltc1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416095" y="1810603"/>
            <a:ext cx="5534025" cy="410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1143000"/>
          </a:xfrm>
        </p:spPr>
        <p:txBody>
          <a:bodyPr/>
          <a:lstStyle/>
          <a:p>
            <a:r>
              <a:rPr lang="en-US" dirty="0" smtClean="0"/>
              <a:t>Character Traits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010400" y="1828800"/>
            <a:ext cx="1869423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Cooperative</a:t>
            </a:r>
            <a:br>
              <a:rPr lang="en-US" dirty="0" smtClean="0"/>
            </a:b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Consistent</a:t>
            </a:r>
            <a:br>
              <a:rPr lang="en-US" dirty="0" smtClean="0"/>
            </a:b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Sense of Humor</a:t>
            </a:r>
            <a:br>
              <a:rPr lang="en-US" dirty="0" smtClean="0"/>
            </a:b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Dependable</a:t>
            </a:r>
            <a:br>
              <a:rPr lang="en-US" dirty="0" smtClean="0"/>
            </a:b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Responsible</a:t>
            </a:r>
            <a:br>
              <a:rPr lang="en-US" dirty="0" smtClean="0"/>
            </a:b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Kind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362200" y="2057400"/>
            <a:ext cx="1587970" cy="1447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60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9812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Intro to Health Professions</a:t>
            </a:r>
            <a:br>
              <a:rPr lang="en-US" sz="4000" dirty="0" smtClean="0"/>
            </a:br>
            <a:r>
              <a:rPr lang="en-US" sz="4000" dirty="0" smtClean="0"/>
              <a:t>Student of the Year -Mrs. Sillitti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3200" y="1752600"/>
            <a:ext cx="4038600" cy="91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Breanna Vaira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7239000" y="4343400"/>
            <a:ext cx="1225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Romeoville</a:t>
            </a:r>
            <a:endParaRPr lang="en-US" dirty="0"/>
          </a:p>
        </p:txBody>
      </p:sp>
      <p:pic>
        <p:nvPicPr>
          <p:cNvPr id="30723" name="Picture 3" descr="C:\Users\sperkins\Pictures\SOY 2014\SDC126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737366"/>
            <a:ext cx="3456913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35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sperkins\Pictures\SDC126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52600"/>
            <a:ext cx="541020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 Traits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0" y="1828799"/>
            <a:ext cx="2133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Maintained 98%</a:t>
            </a:r>
            <a:br>
              <a:rPr lang="en-US" dirty="0" smtClean="0"/>
            </a:br>
            <a:r>
              <a:rPr lang="en-US" dirty="0" smtClean="0"/>
              <a:t>   the entire year</a:t>
            </a:r>
            <a:br>
              <a:rPr lang="en-US" dirty="0" smtClean="0"/>
            </a:b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Helps others</a:t>
            </a:r>
            <a:br>
              <a:rPr lang="en-US" dirty="0" smtClean="0"/>
            </a:b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Responsible</a:t>
            </a:r>
            <a:br>
              <a:rPr lang="en-US" dirty="0" smtClean="0"/>
            </a:b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Kind</a:t>
            </a:r>
            <a:br>
              <a:rPr lang="en-US" dirty="0" smtClean="0"/>
            </a:b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Career Oriented                    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7315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429000" y="2362200"/>
            <a:ext cx="1676400" cy="1676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08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Medical Office</a:t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cs typeface="Times New Roman" pitchFamily="18" charset="0"/>
              </a:rPr>
              <a:t>Desirae Randolph – Reed-Custer</a:t>
            </a:r>
          </a:p>
        </p:txBody>
      </p:sp>
      <p:pic>
        <p:nvPicPr>
          <p:cNvPr id="4" name="Picture 2" descr="http://www.diplomaframe.com/images/full/2808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8305800" cy="1295400"/>
          </a:xfrm>
          <a:prstGeom prst="rect">
            <a:avLst/>
          </a:prstGeom>
          <a:ln>
            <a:noFill/>
          </a:ln>
          <a:effectLst>
            <a:softEdge rad="127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Medical Office</a:t>
            </a:r>
            <a:br>
              <a:rPr lang="en-US" dirty="0" smtClean="0"/>
            </a:br>
            <a:r>
              <a:rPr lang="en-US" dirty="0" smtClean="0"/>
              <a:t>Student of the Year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43200" y="1371600"/>
            <a:ext cx="35490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Jaalyn Robbins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7135736" y="3741761"/>
            <a:ext cx="13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Bolingbrook</a:t>
            </a:r>
            <a:endParaRPr lang="en-US" dirty="0"/>
          </a:p>
        </p:txBody>
      </p:sp>
      <p:pic>
        <p:nvPicPr>
          <p:cNvPr id="23554" name="Picture 2" descr="C:\Users\sperkins\Pictures\SOM Sept13\Robbi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724" y="2437684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 Traits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0" y="1981200"/>
            <a:ext cx="181569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Certified CNA</a:t>
            </a:r>
            <a:br>
              <a:rPr lang="en-US" dirty="0" smtClean="0"/>
            </a:b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Patient</a:t>
            </a:r>
            <a:br>
              <a:rPr lang="en-US" dirty="0" smtClean="0"/>
            </a:b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Compassionate</a:t>
            </a:r>
            <a:br>
              <a:rPr lang="en-US" dirty="0" smtClean="0"/>
            </a:b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Trustworthy       </a:t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pic>
        <p:nvPicPr>
          <p:cNvPr id="24578" name="Picture 2" descr="C:\Users\sperkins\Pictures\SOM Sept13\Robbi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1549989"/>
            <a:ext cx="508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Welding</a:t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cs typeface="Times New Roman" pitchFamily="18" charset="0"/>
              </a:rPr>
              <a:t>Aurimas Sadauskas – Lemont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cs typeface="Times New Roman" pitchFamily="18" charset="0"/>
              </a:rPr>
              <a:t>Thomas Sahs – Lemont</a:t>
            </a:r>
          </a:p>
        </p:txBody>
      </p:sp>
      <p:pic>
        <p:nvPicPr>
          <p:cNvPr id="4" name="Picture 2" descr="http://www.diplomaframe.com/images/full/2808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8305800" cy="1295400"/>
          </a:xfrm>
          <a:prstGeom prst="rect">
            <a:avLst/>
          </a:prstGeom>
          <a:ln>
            <a:noFill/>
          </a:ln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107744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2014 Wilco Scholarship Recipient</a:t>
            </a:r>
            <a:br>
              <a:rPr lang="en-US" dirty="0" smtClean="0"/>
            </a:br>
            <a:r>
              <a:rPr lang="en-US" dirty="0" smtClean="0"/>
              <a:t>James Divis</a:t>
            </a:r>
            <a:br>
              <a:rPr lang="en-US" dirty="0" smtClean="0"/>
            </a:br>
            <a:r>
              <a:rPr lang="en-US" dirty="0" smtClean="0"/>
              <a:t> Auto Service Program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1784" y="5897418"/>
            <a:ext cx="48810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Lemont High School </a:t>
            </a:r>
            <a:endParaRPr lang="en-US" sz="4400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377323"/>
            <a:ext cx="1219200" cy="1350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5410200"/>
            <a:ext cx="1300163" cy="130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286000"/>
            <a:ext cx="35560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rmAutofit/>
          </a:bodyPr>
          <a:lstStyle/>
          <a:p>
            <a:r>
              <a:rPr lang="en-US" dirty="0" smtClean="0"/>
              <a:t>2014 Wilco Scholarship Recipient</a:t>
            </a:r>
            <a:br>
              <a:rPr lang="en-US" dirty="0" smtClean="0"/>
            </a:br>
            <a:r>
              <a:rPr lang="en-US" dirty="0" smtClean="0"/>
              <a:t>Welding Program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91128" y="6150114"/>
            <a:ext cx="5287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Reed-Custer High School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3276600" y="23622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Ken Lebeda</a:t>
            </a:r>
            <a:endParaRPr lang="en-US" sz="36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462749"/>
            <a:ext cx="1142999" cy="127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www.rc255.will.k12.il.us/255/images/rcathletlogo_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9806" y="5691972"/>
            <a:ext cx="1961053" cy="937428"/>
          </a:xfrm>
          <a:prstGeom prst="rect">
            <a:avLst/>
          </a:prstGeom>
          <a:noFill/>
        </p:spPr>
      </p:pic>
      <p:pic>
        <p:nvPicPr>
          <p:cNvPr id="25602" name="Picture 2" descr="C:\Users\sperkins\Pictures\SOMJan14\SDC1239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956" y="3041513"/>
            <a:ext cx="3580487" cy="268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DCE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School to Apprenticeship</a:t>
            </a:r>
            <a:br>
              <a:rPr lang="en-US" dirty="0" smtClean="0"/>
            </a:br>
            <a:r>
              <a:rPr lang="en-US" dirty="0" smtClean="0"/>
              <a:t>Award Winners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2113649"/>
            <a:ext cx="7315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Alex Patush – Plainfield Central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Jacob Smith</a:t>
            </a:r>
            <a:r>
              <a:rPr lang="en-US" sz="4400" dirty="0" smtClean="0"/>
              <a:t> – Plainfield South</a:t>
            </a:r>
            <a:endParaRPr lang="en-US" sz="4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228600"/>
            <a:ext cx="1700696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2" name="Picture 2" descr="C:\Users\sperkins\Pictures\SDC125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486150"/>
            <a:ext cx="41910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Welding</a:t>
            </a:r>
            <a:br>
              <a:rPr lang="en-US" dirty="0" smtClean="0"/>
            </a:br>
            <a:r>
              <a:rPr lang="en-US" dirty="0" smtClean="0"/>
              <a:t>Student of the Year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14600" y="1447800"/>
            <a:ext cx="41529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Aurimas Sadauskas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6934200" y="3886200"/>
            <a:ext cx="900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Lemont</a:t>
            </a:r>
            <a:endParaRPr lang="en-US" dirty="0"/>
          </a:p>
        </p:txBody>
      </p:sp>
      <p:pic>
        <p:nvPicPr>
          <p:cNvPr id="26626" name="Picture 2" descr="C:\Users\sperkins\Pictures\SDC120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80166"/>
            <a:ext cx="47752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 Traits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0" y="1981200"/>
            <a:ext cx="2336986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Welds are on par</a:t>
            </a:r>
            <a:br>
              <a:rPr lang="en-US" dirty="0" smtClean="0"/>
            </a:br>
            <a:r>
              <a:rPr lang="en-US" dirty="0" smtClean="0"/>
              <a:t>   with college students</a:t>
            </a:r>
            <a:br>
              <a:rPr lang="en-US" dirty="0" smtClean="0"/>
            </a:b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Enrolled in night</a:t>
            </a:r>
            <a:br>
              <a:rPr lang="en-US" dirty="0" smtClean="0"/>
            </a:br>
            <a:r>
              <a:rPr lang="en-US" dirty="0" smtClean="0"/>
              <a:t>    classes at JJC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Hard Worker</a:t>
            </a:r>
            <a:br>
              <a:rPr lang="en-US" dirty="0" smtClean="0"/>
            </a:b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Dedicated      </a:t>
            </a:r>
          </a:p>
          <a:p>
            <a:endParaRPr lang="en-US" dirty="0"/>
          </a:p>
        </p:txBody>
      </p:sp>
      <p:pic>
        <p:nvPicPr>
          <p:cNvPr id="27650" name="Picture 2" descr="C:\Users\sperkins\AppData\Local\Microsoft\Windows\Temporary Internet Files\Content.Outlook\0A8IRRGI\image (6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52625" y="2105025"/>
            <a:ext cx="510540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533399"/>
            <a:ext cx="8784777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latin typeface="Batang" pitchFamily="18" charset="-127"/>
                <a:ea typeface="Batang" pitchFamily="18" charset="-127"/>
              </a:rPr>
              <a:t>Thank you for attending this year’s</a:t>
            </a:r>
          </a:p>
          <a:p>
            <a:pPr algn="ctr"/>
            <a:r>
              <a:rPr lang="en-US" sz="3600" b="1" dirty="0" smtClean="0">
                <a:latin typeface="Batang" pitchFamily="18" charset="-127"/>
                <a:ea typeface="Batang" pitchFamily="18" charset="-127"/>
              </a:rPr>
              <a:t>Awards Night.</a:t>
            </a:r>
          </a:p>
          <a:p>
            <a:pPr algn="ctr"/>
            <a:r>
              <a:rPr lang="en-US" sz="3600" b="1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en-US" sz="3600" b="1" dirty="0" smtClean="0">
                <a:latin typeface="Batang" pitchFamily="18" charset="-127"/>
                <a:ea typeface="Batang" pitchFamily="18" charset="-127"/>
              </a:rPr>
            </a:br>
            <a:endParaRPr lang="en-US" sz="3600" b="1" dirty="0">
              <a:latin typeface="Batang" pitchFamily="18" charset="-127"/>
              <a:ea typeface="Batang" pitchFamily="18" charset="-127"/>
            </a:endParaRPr>
          </a:p>
          <a:p>
            <a:pPr algn="ctr"/>
            <a:r>
              <a:rPr lang="en-US" sz="3600" b="1" dirty="0" smtClean="0">
                <a:latin typeface="Batang" pitchFamily="18" charset="-127"/>
                <a:ea typeface="Batang" pitchFamily="18" charset="-127"/>
              </a:rPr>
              <a:t>We know you are as proud of your</a:t>
            </a:r>
          </a:p>
          <a:p>
            <a:pPr algn="ctr"/>
            <a:r>
              <a:rPr lang="en-US" sz="3600" b="1" dirty="0" smtClean="0">
                <a:latin typeface="Batang" pitchFamily="18" charset="-127"/>
                <a:ea typeface="Batang" pitchFamily="18" charset="-127"/>
              </a:rPr>
              <a:t>student as we are!</a:t>
            </a:r>
          </a:p>
          <a:p>
            <a:pPr algn="ctr"/>
            <a:r>
              <a:rPr lang="en-US" sz="3600" b="1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en-US" sz="3600" b="1" dirty="0" smtClean="0">
                <a:latin typeface="Batang" pitchFamily="18" charset="-127"/>
                <a:ea typeface="Batang" pitchFamily="18" charset="-127"/>
              </a:rPr>
            </a:br>
            <a:endParaRPr lang="en-US" sz="3600" b="1" dirty="0">
              <a:latin typeface="Batang" pitchFamily="18" charset="-127"/>
              <a:ea typeface="Batang" pitchFamily="18" charset="-127"/>
            </a:endParaRPr>
          </a:p>
          <a:p>
            <a:pPr algn="ctr"/>
            <a:r>
              <a:rPr lang="en-US" sz="3600" b="1" dirty="0" smtClean="0">
                <a:latin typeface="Batang" pitchFamily="18" charset="-127"/>
                <a:ea typeface="Batang" pitchFamily="18" charset="-127"/>
              </a:rPr>
              <a:t>Please join us in the main office for</a:t>
            </a:r>
          </a:p>
          <a:p>
            <a:pPr algn="ctr"/>
            <a:r>
              <a:rPr lang="en-US" sz="3600" b="1" dirty="0" smtClean="0">
                <a:latin typeface="Batang" pitchFamily="18" charset="-127"/>
                <a:ea typeface="Batang" pitchFamily="18" charset="-127"/>
              </a:rPr>
              <a:t>refreshments prepared by our Culinary</a:t>
            </a:r>
          </a:p>
          <a:p>
            <a:pPr algn="ctr"/>
            <a:r>
              <a:rPr lang="en-US" sz="3600" b="1" dirty="0" smtClean="0">
                <a:latin typeface="Batang" pitchFamily="18" charset="-127"/>
                <a:ea typeface="Batang" pitchFamily="18" charset="-127"/>
              </a:rPr>
              <a:t>Arts students.</a:t>
            </a:r>
            <a:endParaRPr lang="en-US" sz="3600" b="1" dirty="0">
              <a:latin typeface="Batang" pitchFamily="18" charset="-127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1652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2639" y="1371600"/>
            <a:ext cx="773959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If you would like to see a copy</a:t>
            </a:r>
          </a:p>
          <a:p>
            <a:r>
              <a:rPr lang="en-US" sz="4400" dirty="0" smtClean="0"/>
              <a:t> of the full Awards Program including  all award recipients’ names, please go to the Wilco </a:t>
            </a:r>
          </a:p>
          <a:p>
            <a:r>
              <a:rPr lang="en-US" sz="4400" dirty="0" smtClean="0"/>
              <a:t>website: www.wilco.k12.il.us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84656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noFill/>
        </p:spPr>
        <p:txBody>
          <a:bodyPr>
            <a:normAutofit fontScale="90000"/>
          </a:bodyPr>
          <a:lstStyle/>
          <a:p>
            <a:r>
              <a:rPr lang="en-US" dirty="0" smtClean="0"/>
              <a:t>Auto Service</a:t>
            </a:r>
            <a:br>
              <a:rPr lang="en-US" dirty="0" smtClean="0"/>
            </a:br>
            <a:r>
              <a:rPr lang="en-US" dirty="0" smtClean="0"/>
              <a:t>Student of the year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24200" y="1228436"/>
            <a:ext cx="27991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James Divis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7315200" y="3581400"/>
            <a:ext cx="900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Lemont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121932"/>
            <a:ext cx="4485957" cy="3364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 Traits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0" y="2209799"/>
            <a:ext cx="2133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Hard Working</a:t>
            </a:r>
            <a:br>
              <a:rPr lang="en-US" dirty="0" smtClean="0"/>
            </a:b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Enthusiastic</a:t>
            </a:r>
            <a:br>
              <a:rPr lang="en-US" dirty="0" smtClean="0"/>
            </a:b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Interested in Field</a:t>
            </a:r>
            <a:br>
              <a:rPr lang="en-US" dirty="0" smtClean="0"/>
            </a:b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Good Attendance</a:t>
            </a:r>
            <a:br>
              <a:rPr lang="en-US" dirty="0" smtClean="0"/>
            </a:b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Polite</a:t>
            </a:r>
            <a:br>
              <a:rPr lang="en-US" dirty="0" smtClean="0"/>
            </a:b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Comes to Work </a:t>
            </a:r>
            <a:br>
              <a:rPr lang="en-US" dirty="0" smtClean="0"/>
            </a:br>
            <a:r>
              <a:rPr lang="en-US" dirty="0" smtClean="0"/>
              <a:t>  Every Day</a:t>
            </a:r>
            <a:endParaRPr lang="en-US" dirty="0"/>
          </a:p>
        </p:txBody>
      </p:sp>
      <p:pic>
        <p:nvPicPr>
          <p:cNvPr id="35842" name="Picture 2" descr="C:\Users\sperkins\Pictures\SDC126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290" y="1447800"/>
            <a:ext cx="57912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pPr marL="342900" lvl="1" indent="-342900">
              <a:lnSpc>
                <a:spcPct val="80000"/>
              </a:lnSpc>
              <a:buNone/>
            </a:pPr>
            <a:r>
              <a:rPr lang="en-US" sz="3900" b="1" dirty="0" smtClean="0">
                <a:latin typeface="Times New Roman" pitchFamily="18" charset="0"/>
                <a:cs typeface="Times New Roman" pitchFamily="18" charset="0"/>
              </a:rPr>
              <a:t>  Certified Nursing Assistant</a:t>
            </a:r>
            <a:br>
              <a:rPr lang="en-US" sz="3900" b="1" dirty="0" smtClean="0">
                <a:latin typeface="Times New Roman" pitchFamily="18" charset="0"/>
                <a:cs typeface="Times New Roman" pitchFamily="18" charset="0"/>
              </a:rPr>
            </a:br>
            <a:endParaRPr lang="en-US" sz="39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1" indent="0">
              <a:lnSpc>
                <a:spcPct val="80000"/>
              </a:lnSpc>
              <a:buNone/>
            </a:pPr>
            <a:r>
              <a:rPr lang="en-US" sz="2800" dirty="0" smtClean="0"/>
              <a:t>			Muroo Hamed – </a:t>
            </a:r>
            <a:r>
              <a:rPr lang="en-US" dirty="0" smtClean="0"/>
              <a:t>Plainfield East	</a:t>
            </a:r>
            <a:br>
              <a:rPr lang="en-US" dirty="0" smtClean="0"/>
            </a:br>
            <a:endParaRPr lang="en-US" dirty="0" smtClean="0"/>
          </a:p>
          <a:p>
            <a:pPr marL="0" lvl="1" indent="0">
              <a:lnSpc>
                <a:spcPct val="80000"/>
              </a:lnSpc>
              <a:buNone/>
            </a:pPr>
            <a:r>
              <a:rPr lang="en-US" sz="2800" dirty="0" smtClean="0"/>
              <a:t>			Kelly Smith – </a:t>
            </a:r>
            <a:r>
              <a:rPr lang="en-US" dirty="0" smtClean="0"/>
              <a:t>Plainfield East  	</a:t>
            </a:r>
          </a:p>
          <a:p>
            <a:pPr marL="0" lvl="1" indent="0">
              <a:lnSpc>
                <a:spcPct val="80000"/>
              </a:lnSpc>
              <a:buNone/>
            </a:pPr>
            <a:endParaRPr lang="en-US" dirty="0"/>
          </a:p>
          <a:p>
            <a:pPr marL="0" lvl="1" indent="0">
              <a:lnSpc>
                <a:spcPct val="80000"/>
              </a:lnSpc>
              <a:buNone/>
            </a:pPr>
            <a:r>
              <a:rPr lang="en-US" sz="2800" dirty="0" smtClean="0"/>
              <a:t>			Emily Thomas – </a:t>
            </a:r>
            <a:r>
              <a:rPr lang="en-US" dirty="0" smtClean="0"/>
              <a:t>Plainfield North</a:t>
            </a:r>
            <a:br>
              <a:rPr lang="en-US" dirty="0" smtClean="0"/>
            </a:br>
            <a:endParaRPr lang="en-US" dirty="0" smtClean="0"/>
          </a:p>
          <a:p>
            <a:pPr marL="0" lvl="1" indent="0">
              <a:lnSpc>
                <a:spcPct val="80000"/>
              </a:lnSpc>
              <a:buNone/>
            </a:pPr>
            <a:r>
              <a:rPr lang="en-US" sz="2800" dirty="0" smtClean="0"/>
              <a:t>			Steven Ustupski – </a:t>
            </a:r>
            <a:r>
              <a:rPr lang="en-US" dirty="0" smtClean="0"/>
              <a:t>Lemont	</a:t>
            </a:r>
            <a:br>
              <a:rPr lang="en-US" dirty="0" smtClean="0"/>
            </a:br>
            <a:endParaRPr lang="en-US" dirty="0" smtClean="0"/>
          </a:p>
          <a:p>
            <a:pPr marL="0" lvl="1" indent="0">
              <a:lnSpc>
                <a:spcPct val="80000"/>
              </a:lnSpc>
              <a:buNone/>
            </a:pPr>
            <a:r>
              <a:rPr lang="en-US" sz="2800" dirty="0" smtClean="0"/>
              <a:t>			Lauren Werth </a:t>
            </a:r>
            <a:r>
              <a:rPr lang="en-US" dirty="0" smtClean="0"/>
              <a:t>– Lockport		</a:t>
            </a:r>
            <a:endParaRPr lang="en-US" sz="2800" dirty="0" smtClean="0"/>
          </a:p>
          <a:p>
            <a:pPr lvl="1">
              <a:buFont typeface="Arial" pitchFamily="34" charset="0"/>
              <a:buChar char="•"/>
            </a:pPr>
            <a:endParaRPr lang="en-US" sz="2800" dirty="0" smtClean="0"/>
          </a:p>
          <a:p>
            <a:endParaRPr lang="en-US" dirty="0"/>
          </a:p>
        </p:txBody>
      </p:sp>
      <p:pic>
        <p:nvPicPr>
          <p:cNvPr id="5" name="Picture 2" descr="http://www.diplomaframe.com/images/full/2808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8305800" cy="1295400"/>
          </a:xfrm>
          <a:prstGeom prst="rect">
            <a:avLst/>
          </a:prstGeom>
          <a:ln>
            <a:noFill/>
          </a:ln>
          <a:effectLst>
            <a:softEdge rad="127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4879</TotalTime>
  <Words>415</Words>
  <Application>Microsoft Office PowerPoint</Application>
  <PresentationFormat>On-screen Show (4:3)</PresentationFormat>
  <Paragraphs>290</Paragraphs>
  <Slides>65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Office Theme</vt:lpstr>
      <vt:lpstr>PowerPoint Presentation</vt:lpstr>
      <vt:lpstr>PowerPoint Presentation</vt:lpstr>
      <vt:lpstr>Will County Auto Rebuilders Scholarship</vt:lpstr>
      <vt:lpstr>Auto Body  Student of the Year</vt:lpstr>
      <vt:lpstr>Character Traits </vt:lpstr>
      <vt:lpstr>2014 Wilco Scholarship Recipient James Divis  Auto Service Program</vt:lpstr>
      <vt:lpstr>Auto Service Student of the year</vt:lpstr>
      <vt:lpstr>Character Traits</vt:lpstr>
      <vt:lpstr>PowerPoint Presentation</vt:lpstr>
      <vt:lpstr>CNA - State Conference Finalists</vt:lpstr>
      <vt:lpstr>CNA - State Conference Medalists</vt:lpstr>
      <vt:lpstr>2014 Wilco Scholarship Recipient  Certified Nursing Assistant Program Ms. Aldworth’s Class:</vt:lpstr>
      <vt:lpstr>HOSA SCHOLARSHIP Ms. Aldworth’s Class:</vt:lpstr>
      <vt:lpstr>Certified Nursing Assistant Student of the Year – Ms. Aldworth Kelly Smith</vt:lpstr>
      <vt:lpstr>Character Traits</vt:lpstr>
      <vt:lpstr>2014 Wilco Scholarship Recipient Certified Nursing Assistant Mrs. Budde’s Class:</vt:lpstr>
      <vt:lpstr>2014 Wilco Scholarship Recipient Certified Nursing Assistant Mrs. Budde’s Class:</vt:lpstr>
      <vt:lpstr>HOSA SCHOLARSHIP Mrs. Budde’s Class:</vt:lpstr>
      <vt:lpstr>Certified Nursing Assistant Student of the Year – Mrs. Budde Emily Thomas</vt:lpstr>
      <vt:lpstr>Character Traits</vt:lpstr>
      <vt:lpstr>2014 Wilco Scholarship Recipient Certified Nursing Assistant  Mrs. Sillitti’s Class:</vt:lpstr>
      <vt:lpstr>Computer Technology Student of the Year</vt:lpstr>
      <vt:lpstr>Character Traits</vt:lpstr>
      <vt:lpstr>Cosmetology Student of the Year</vt:lpstr>
      <vt:lpstr>Character Traits</vt:lpstr>
      <vt:lpstr>Nail Tech Student of the Year</vt:lpstr>
      <vt:lpstr>Character Traits</vt:lpstr>
      <vt:lpstr>PowerPoint Presentation</vt:lpstr>
      <vt:lpstr>Criminal Justice Student of the Year</vt:lpstr>
      <vt:lpstr>Character Traits</vt:lpstr>
      <vt:lpstr>PowerPoint Presentation</vt:lpstr>
      <vt:lpstr>NTHS  John H. Poteat Scholarship</vt:lpstr>
      <vt:lpstr>State FCCLA Finalists</vt:lpstr>
      <vt:lpstr>Culinary Arts Student of the Year</vt:lpstr>
      <vt:lpstr>Character Traits</vt:lpstr>
      <vt:lpstr>PowerPoint Presentation</vt:lpstr>
      <vt:lpstr>2014 Wilco Scholarship Recipients Early Childhood Education </vt:lpstr>
      <vt:lpstr>2014 Wilco Scholarship Recipients Early Childhood Education </vt:lpstr>
      <vt:lpstr>2014 Wilco Scholarship Recipient  Early Childhood </vt:lpstr>
      <vt:lpstr>Golden Apple Scholarship</vt:lpstr>
      <vt:lpstr>Early Childhood Education Student of the Year</vt:lpstr>
      <vt:lpstr>Character Traits</vt:lpstr>
      <vt:lpstr> 2014 Wilco Scholarship Recipient  EMS Program </vt:lpstr>
      <vt:lpstr>EMS Student of the Year</vt:lpstr>
      <vt:lpstr>Character Traits</vt:lpstr>
      <vt:lpstr>PowerPoint Presentation</vt:lpstr>
      <vt:lpstr>Fire Science Student of the Year</vt:lpstr>
      <vt:lpstr>Character Traits</vt:lpstr>
      <vt:lpstr>Heavy Equipment Student of the Year Bryce Antos</vt:lpstr>
      <vt:lpstr>Character Traits</vt:lpstr>
      <vt:lpstr>PowerPoint Presentation</vt:lpstr>
      <vt:lpstr>Intro to Health Professions - Braidwood Student of the Year – Mrs. Ardolino Mikayla Murphy</vt:lpstr>
      <vt:lpstr>Character Traits</vt:lpstr>
      <vt:lpstr>Intro to Health Professions Student of the Year -Mrs. Sillitti</vt:lpstr>
      <vt:lpstr>Character Traits</vt:lpstr>
      <vt:lpstr>PowerPoint Presentation</vt:lpstr>
      <vt:lpstr>Medical Office Student of the Year</vt:lpstr>
      <vt:lpstr>Character Traits</vt:lpstr>
      <vt:lpstr>PowerPoint Presentation</vt:lpstr>
      <vt:lpstr>2014 Wilco Scholarship Recipient Welding Program</vt:lpstr>
      <vt:lpstr>School to Apprenticeship Award Winners</vt:lpstr>
      <vt:lpstr>Welding Student of the Year</vt:lpstr>
      <vt:lpstr>Character Traits</vt:lpstr>
      <vt:lpstr>PowerPoint Presentation</vt:lpstr>
      <vt:lpstr>PowerPoint Presentation</vt:lpstr>
    </vt:vector>
  </TitlesOfParts>
  <Company>Wilco Area Career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kmansoor</dc:creator>
  <cp:lastModifiedBy>Sybil Perkins</cp:lastModifiedBy>
  <cp:revision>202</cp:revision>
  <cp:lastPrinted>2013-05-06T23:34:04Z</cp:lastPrinted>
  <dcterms:created xsi:type="dcterms:W3CDTF">2011-05-05T14:06:20Z</dcterms:created>
  <dcterms:modified xsi:type="dcterms:W3CDTF">2014-05-12T21:57:13Z</dcterms:modified>
</cp:coreProperties>
</file>