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0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91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07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67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16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96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3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3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5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1EEC2-802F-4E55-BA47-377269D6CE9D}" type="datetimeFigureOut">
              <a:rPr lang="en-US" smtClean="0"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EBC04-6DF0-45CD-B841-0620E6DE7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5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image" Target="../media/image4.jpe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32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Electrical Burns </a:t>
            </a:r>
            <a:r>
              <a:rPr lang="en-US" sz="2800" b="0" smtClean="0"/>
              <a:t>(5 of 5)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Management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If indicated, begin CPR on the patient and apply an AED.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Be prepared to defibrillate if necessary.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Give supplemental oxygen and monitor.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Treat soft-tissue injuries with dry, sterile dressings.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Provide prompt transport.</a:t>
            </a:r>
          </a:p>
        </p:txBody>
      </p:sp>
    </p:spTree>
    <p:extLst>
      <p:ext uri="{BB962C8B-B14F-4D97-AF65-F5344CB8AC3E}">
        <p14:creationId xmlns:p14="http://schemas.microsoft.com/office/powerpoint/2010/main" val="159915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Thermal Burns </a:t>
            </a:r>
            <a:r>
              <a:rPr lang="en-US" sz="2800" b="0" smtClean="0"/>
              <a:t>(1 of 3)</a:t>
            </a:r>
          </a:p>
        </p:txBody>
      </p:sp>
      <p:sp>
        <p:nvSpPr>
          <p:cNvPr id="82947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Caused by heat</a:t>
            </a:r>
          </a:p>
          <a:p>
            <a:pPr>
              <a:spcBef>
                <a:spcPct val="35000"/>
              </a:spcBef>
            </a:pPr>
            <a:r>
              <a:rPr lang="en-US" smtClean="0"/>
              <a:t>Most commonly, they are caused by scalds or an open flame.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 flame burn is very often a deep burn.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Hot liquids produce scald injuries.</a:t>
            </a:r>
          </a:p>
          <a:p>
            <a:pPr>
              <a:spcBef>
                <a:spcPct val="35000"/>
              </a:spcBef>
            </a:pPr>
            <a:r>
              <a:rPr lang="en-US" smtClean="0"/>
              <a:t>Coming in contact with hot objects produces a contact burn.</a:t>
            </a:r>
          </a:p>
        </p:txBody>
      </p:sp>
    </p:spTree>
    <p:extLst>
      <p:ext uri="{BB962C8B-B14F-4D97-AF65-F5344CB8AC3E}">
        <p14:creationId xmlns:p14="http://schemas.microsoft.com/office/powerpoint/2010/main" val="396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Thermal Burns </a:t>
            </a:r>
            <a:r>
              <a:rPr lang="en-US" sz="2800" b="0" smtClean="0"/>
              <a:t>(2 of 3)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A steam burn can produce a topical burn.</a:t>
            </a:r>
          </a:p>
          <a:p>
            <a:pPr>
              <a:spcBef>
                <a:spcPct val="35000"/>
              </a:spcBef>
            </a:pPr>
            <a:r>
              <a:rPr lang="en-US" smtClean="0"/>
              <a:t>A flash burn is produced by an explosion.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May briefly expose a person to very intense heat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Lightning strikes can cause a flash burn.</a:t>
            </a:r>
          </a:p>
        </p:txBody>
      </p:sp>
    </p:spTree>
    <p:extLst>
      <p:ext uri="{BB962C8B-B14F-4D97-AF65-F5344CB8AC3E}">
        <p14:creationId xmlns:p14="http://schemas.microsoft.com/office/powerpoint/2010/main" val="23026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Thermal Burns </a:t>
            </a:r>
            <a:r>
              <a:rPr lang="en-US" sz="2800" b="0" smtClean="0"/>
              <a:t>(3 of 3)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Management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Stop the burning source, cool the burned area, and remove all jewelry.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Increased exposure time will increase damage to the patient.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All patients should have a dry dressing applied to:</a:t>
            </a:r>
          </a:p>
          <a:p>
            <a:pPr lvl="2"/>
            <a:r>
              <a:rPr lang="en-US" sz="2400" smtClean="0"/>
              <a:t>Maintain body temperature</a:t>
            </a:r>
          </a:p>
          <a:p>
            <a:pPr lvl="2"/>
            <a:r>
              <a:rPr lang="en-US" sz="2400" smtClean="0"/>
              <a:t>Prevent infection</a:t>
            </a:r>
          </a:p>
          <a:p>
            <a:pPr lvl="2"/>
            <a:r>
              <a:rPr lang="en-US" sz="2400" smtClean="0"/>
              <a:t>Provide comfort</a:t>
            </a:r>
          </a:p>
        </p:txBody>
      </p:sp>
    </p:spTree>
    <p:extLst>
      <p:ext uri="{BB962C8B-B14F-4D97-AF65-F5344CB8AC3E}">
        <p14:creationId xmlns:p14="http://schemas.microsoft.com/office/powerpoint/2010/main" val="252657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Inhalation Burns </a:t>
            </a:r>
            <a:r>
              <a:rPr lang="en-US" sz="2800" b="0" smtClean="0"/>
              <a:t>(1 of 4)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Can occur when burning takes place in enclosed spaces without ventilation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Upper airway damage is often associated with the inhalation of superheated gases.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Lower airway damage is more often associated with the inhalation of chemicals and particulate matter.</a:t>
            </a:r>
          </a:p>
        </p:txBody>
      </p:sp>
    </p:spTree>
    <p:extLst>
      <p:ext uri="{BB962C8B-B14F-4D97-AF65-F5344CB8AC3E}">
        <p14:creationId xmlns:p14="http://schemas.microsoft.com/office/powerpoint/2010/main" val="351980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Inhalation Burns </a:t>
            </a:r>
            <a:r>
              <a:rPr lang="en-US" sz="2800" b="0" smtClean="0"/>
              <a:t>(2 of 4)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You may encounter severe upper airway swelling, requiring intervention immediately.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Consider requesting ALS backup.</a:t>
            </a:r>
          </a:p>
          <a:p>
            <a:pPr>
              <a:spcBef>
                <a:spcPct val="35000"/>
              </a:spcBef>
            </a:pPr>
            <a:r>
              <a:rPr lang="en-US" smtClean="0"/>
              <a:t>The combustion process produces a variety of toxic gases.</a:t>
            </a:r>
          </a:p>
        </p:txBody>
      </p:sp>
    </p:spTree>
    <p:extLst>
      <p:ext uri="{BB962C8B-B14F-4D97-AF65-F5344CB8AC3E}">
        <p14:creationId xmlns:p14="http://schemas.microsoft.com/office/powerpoint/2010/main" val="820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Inhalation Burns </a:t>
            </a:r>
            <a:r>
              <a:rPr lang="en-US" sz="2800" b="0" smtClean="0"/>
              <a:t>(3 of 4)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Carbon monoxide intoxication should be considered whenever a group of people in the same place all report a headache or nausea.</a:t>
            </a:r>
          </a:p>
          <a:p>
            <a:pPr>
              <a:spcBef>
                <a:spcPct val="35000"/>
              </a:spcBef>
            </a:pPr>
            <a:r>
              <a:rPr lang="en-US" smtClean="0"/>
              <a:t>Management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First ensure your own safety and the safety of your coworkers.</a:t>
            </a:r>
          </a:p>
        </p:txBody>
      </p:sp>
    </p:spTree>
    <p:extLst>
      <p:ext uri="{BB962C8B-B14F-4D97-AF65-F5344CB8AC3E}">
        <p14:creationId xmlns:p14="http://schemas.microsoft.com/office/powerpoint/2010/main" val="117647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Inhalation Burns </a:t>
            </a:r>
            <a:r>
              <a:rPr lang="en-US" sz="2800" b="0" smtClean="0"/>
              <a:t>(4 of 4)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Management (cont’d)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Prehospital treatment for a patient with suspected hydrogen cyanide poisoning includes decontamination and supportive care.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Care for any toxic gas exposure includes:</a:t>
            </a:r>
          </a:p>
          <a:p>
            <a:pPr lvl="2"/>
            <a:r>
              <a:rPr lang="en-US" sz="2400" smtClean="0"/>
              <a:t>Recognition</a:t>
            </a:r>
          </a:p>
          <a:p>
            <a:pPr lvl="2"/>
            <a:r>
              <a:rPr lang="en-US" sz="2400" smtClean="0"/>
              <a:t>Identification</a:t>
            </a:r>
          </a:p>
          <a:p>
            <a:pPr lvl="2"/>
            <a:r>
              <a:rPr lang="en-US" sz="2400" smtClean="0"/>
              <a:t>Supportive treatment</a:t>
            </a:r>
          </a:p>
        </p:txBody>
      </p:sp>
    </p:spTree>
    <p:extLst>
      <p:ext uri="{BB962C8B-B14F-4D97-AF65-F5344CB8AC3E}">
        <p14:creationId xmlns:p14="http://schemas.microsoft.com/office/powerpoint/2010/main" val="377221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Radiation Burns </a:t>
            </a:r>
            <a:r>
              <a:rPr lang="en-US" sz="2800" b="0" smtClean="0"/>
              <a:t>(1 of 4)</a:t>
            </a:r>
          </a:p>
        </p:txBody>
      </p:sp>
      <p:sp>
        <p:nvSpPr>
          <p:cNvPr id="90115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Potential threats include: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Incidents related to the use and transportation of radioactive isotopes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Intentionally released radioactivity in terrorist attacks</a:t>
            </a:r>
          </a:p>
          <a:p>
            <a:pPr>
              <a:spcBef>
                <a:spcPct val="35000"/>
              </a:spcBef>
            </a:pPr>
            <a:r>
              <a:rPr lang="en-US" smtClean="0"/>
              <a:t>You must determine if there has been a radiation exposure and then whether ongoing exposure continues to exist.</a:t>
            </a:r>
          </a:p>
        </p:txBody>
      </p:sp>
    </p:spTree>
    <p:extLst>
      <p:ext uri="{BB962C8B-B14F-4D97-AF65-F5344CB8AC3E}">
        <p14:creationId xmlns:p14="http://schemas.microsoft.com/office/powerpoint/2010/main" val="203548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Radiation Burns </a:t>
            </a:r>
            <a:r>
              <a:rPr lang="en-US" sz="2800" b="0" smtClean="0"/>
              <a:t>(2 of 4)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Three types of ionizing radiation: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Alpha</a:t>
            </a:r>
          </a:p>
          <a:p>
            <a:pPr lvl="2"/>
            <a:r>
              <a:rPr lang="en-US" sz="2400" smtClean="0"/>
              <a:t>Little penetrating energy, easily stopped by the skin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Beta</a:t>
            </a:r>
          </a:p>
          <a:p>
            <a:pPr lvl="2"/>
            <a:r>
              <a:rPr lang="en-US" sz="2400" smtClean="0"/>
              <a:t>Greater penetrating power, but blocked by simple protective clothing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Gamma</a:t>
            </a:r>
          </a:p>
          <a:p>
            <a:pPr lvl="2"/>
            <a:r>
              <a:rPr lang="en-US" sz="2400" smtClean="0"/>
              <a:t>Very penetrating, easily passes through the body and solid materials</a:t>
            </a:r>
          </a:p>
        </p:txBody>
      </p:sp>
    </p:spTree>
    <p:extLst>
      <p:ext uri="{BB962C8B-B14F-4D97-AF65-F5344CB8AC3E}">
        <p14:creationId xmlns:p14="http://schemas.microsoft.com/office/powerpoint/2010/main" val="219973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Chemical Burns </a:t>
            </a:r>
            <a:r>
              <a:rPr lang="en-US" sz="2800" b="0" smtClean="0"/>
              <a:t>(1 of 4)</a:t>
            </a:r>
          </a:p>
        </p:txBody>
      </p:sp>
      <p:sp>
        <p:nvSpPr>
          <p:cNvPr id="73731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Can occur whenever a toxic substance contacts the body</a:t>
            </a:r>
          </a:p>
          <a:p>
            <a:pPr>
              <a:spcBef>
                <a:spcPct val="35000"/>
              </a:spcBef>
            </a:pPr>
            <a:r>
              <a:rPr lang="en-US" smtClean="0"/>
              <a:t>Generally caused by strong acids or strong alkalis</a:t>
            </a:r>
          </a:p>
          <a:p>
            <a:pPr>
              <a:spcBef>
                <a:spcPct val="35000"/>
              </a:spcBef>
            </a:pPr>
            <a:r>
              <a:rPr lang="en-US" smtClean="0"/>
              <a:t>The eyes are particularly vulnerable.</a:t>
            </a:r>
          </a:p>
        </p:txBody>
      </p:sp>
    </p:spTree>
    <p:extLst>
      <p:ext uri="{BB962C8B-B14F-4D97-AF65-F5344CB8AC3E}">
        <p14:creationId xmlns:p14="http://schemas.microsoft.com/office/powerpoint/2010/main" val="9927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Radiation Burns </a:t>
            </a:r>
            <a:r>
              <a:rPr lang="en-US" sz="2800" b="0" smtClean="0"/>
              <a:t>(3 of 4)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Most ionizing radiation accidents involve gamma radiation, or x-rays.</a:t>
            </a:r>
          </a:p>
          <a:p>
            <a:pPr>
              <a:spcBef>
                <a:spcPct val="35000"/>
              </a:spcBef>
            </a:pPr>
            <a:r>
              <a:rPr lang="en-US" smtClean="0"/>
              <a:t>Management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Patients with a radioactive source on their body must be initially cared for by a HazMat responder.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Irrigate open wounds.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Notify the emergency department.</a:t>
            </a:r>
          </a:p>
        </p:txBody>
      </p:sp>
    </p:spTree>
    <p:extLst>
      <p:ext uri="{BB962C8B-B14F-4D97-AF65-F5344CB8AC3E}">
        <p14:creationId xmlns:p14="http://schemas.microsoft.com/office/powerpoint/2010/main" val="11788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Radiation Burns </a:t>
            </a:r>
            <a:r>
              <a:rPr lang="en-US" sz="2800" b="0" smtClean="0"/>
              <a:t>(4 of 4)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Management (cont’d)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Identify the radioactive source and the length of the patient’s exposure to it.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Limit your duration of exposure.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Increase your distance from the source.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Attempt to place shielding between yourself and the sources of gamma radiation.</a:t>
            </a:r>
          </a:p>
        </p:txBody>
      </p:sp>
    </p:spTree>
    <p:extLst>
      <p:ext uri="{BB962C8B-B14F-4D97-AF65-F5344CB8AC3E}">
        <p14:creationId xmlns:p14="http://schemas.microsoft.com/office/powerpoint/2010/main" val="332094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Patient Assessment of Burns </a:t>
            </a:r>
            <a:br>
              <a:rPr lang="en-US" smtClean="0"/>
            </a:br>
            <a:r>
              <a:rPr lang="en-US" sz="2800" b="0" smtClean="0"/>
              <a:t>(1 of 2)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When you are assessing a burn, it is important for you to classify the victim’s burns.</a:t>
            </a:r>
          </a:p>
          <a:p>
            <a:pPr>
              <a:spcBef>
                <a:spcPct val="35000"/>
              </a:spcBef>
            </a:pPr>
            <a:r>
              <a:rPr lang="en-US" smtClean="0"/>
              <a:t>Classification involves determining the: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Source of the burn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Depth of the burn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Severity</a:t>
            </a:r>
          </a:p>
        </p:txBody>
      </p:sp>
    </p:spTree>
    <p:extLst>
      <p:ext uri="{BB962C8B-B14F-4D97-AF65-F5344CB8AC3E}">
        <p14:creationId xmlns:p14="http://schemas.microsoft.com/office/powerpoint/2010/main" val="12472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Patient Assessment of Burns </a:t>
            </a:r>
            <a:br>
              <a:rPr lang="en-US" smtClean="0"/>
            </a:br>
            <a:r>
              <a:rPr lang="en-US" sz="2800" b="0" smtClean="0"/>
              <a:t>(2 of 2)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Patient assessment steps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Scene size-up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Primary assessment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History taking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Secondary assessment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Reassessment</a:t>
            </a:r>
          </a:p>
        </p:txBody>
      </p:sp>
    </p:spTree>
    <p:extLst>
      <p:ext uri="{BB962C8B-B14F-4D97-AF65-F5344CB8AC3E}">
        <p14:creationId xmlns:p14="http://schemas.microsoft.com/office/powerpoint/2010/main" val="214433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Scene Size-up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Scene safety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Observe the scene for hazards and safety threats.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Ensure that the factors that led to the patient’s burn injury do not pose a hazard.</a:t>
            </a:r>
          </a:p>
          <a:p>
            <a:pPr>
              <a:spcBef>
                <a:spcPct val="35000"/>
              </a:spcBef>
            </a:pPr>
            <a:r>
              <a:rPr lang="en-US" smtClean="0"/>
              <a:t>Mechanism of injury/nature of illness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Determine the type of burn that has been sustained and the MOI.</a:t>
            </a:r>
          </a:p>
        </p:txBody>
      </p:sp>
    </p:spTree>
    <p:extLst>
      <p:ext uri="{BB962C8B-B14F-4D97-AF65-F5344CB8AC3E}">
        <p14:creationId xmlns:p14="http://schemas.microsoft.com/office/powerpoint/2010/main" val="8912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Primary Assessment </a:t>
            </a:r>
            <a:r>
              <a:rPr lang="en-US" sz="2800" b="0" smtClean="0"/>
              <a:t>(1 of 5)</a:t>
            </a:r>
          </a:p>
        </p:txBody>
      </p:sp>
      <p:sp>
        <p:nvSpPr>
          <p:cNvPr id="97283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Begin with a rapid scan.</a:t>
            </a:r>
          </a:p>
          <a:p>
            <a:pPr>
              <a:spcBef>
                <a:spcPct val="35000"/>
              </a:spcBef>
            </a:pPr>
            <a:r>
              <a:rPr lang="en-US" smtClean="0"/>
              <a:t>Form a general impression.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Be suspicious of clues that may indicate abuse.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Consider the need for manual spinal stabilization.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Check for responsiveness using the AVPU scale.</a:t>
            </a:r>
          </a:p>
        </p:txBody>
      </p:sp>
    </p:spTree>
    <p:extLst>
      <p:ext uri="{BB962C8B-B14F-4D97-AF65-F5344CB8AC3E}">
        <p14:creationId xmlns:p14="http://schemas.microsoft.com/office/powerpoint/2010/main" val="39748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Primary Assessment </a:t>
            </a:r>
            <a:r>
              <a:rPr lang="en-US" sz="2800" b="0" smtClean="0"/>
              <a:t>(2 of 5)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Airway and breathing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Ensure that the patient has a clear and patent airway.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Be alert to signs that the patient has inhaled hot gases or vapors:</a:t>
            </a:r>
          </a:p>
          <a:p>
            <a:pPr lvl="2"/>
            <a:r>
              <a:rPr lang="en-US" sz="2400" smtClean="0"/>
              <a:t>Singed facial hair</a:t>
            </a:r>
          </a:p>
          <a:p>
            <a:pPr lvl="2"/>
            <a:r>
              <a:rPr lang="en-US" sz="2400" smtClean="0"/>
              <a:t>Soot present in and around the airway</a:t>
            </a:r>
          </a:p>
        </p:txBody>
      </p:sp>
    </p:spTree>
    <p:extLst>
      <p:ext uri="{BB962C8B-B14F-4D97-AF65-F5344CB8AC3E}">
        <p14:creationId xmlns:p14="http://schemas.microsoft.com/office/powerpoint/2010/main" val="29546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Primary Assessment </a:t>
            </a:r>
            <a:r>
              <a:rPr lang="en-US" sz="2800" b="0" smtClean="0"/>
              <a:t>(3 of 5)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Airway and breathing (cont’d)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Copious secretions and frequent coughing may indicate a respiratory burn.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Quickly assess for adequate breathing.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Inspect and palpate the chest wall for </a:t>
            </a:r>
            <a:br>
              <a:rPr lang="en-US" smtClean="0"/>
            </a:br>
            <a:r>
              <a:rPr lang="en-US" smtClean="0"/>
              <a:t>DCAP-BTLS.</a:t>
            </a:r>
          </a:p>
        </p:txBody>
      </p:sp>
    </p:spTree>
    <p:extLst>
      <p:ext uri="{BB962C8B-B14F-4D97-AF65-F5344CB8AC3E}">
        <p14:creationId xmlns:p14="http://schemas.microsoft.com/office/powerpoint/2010/main" val="306867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Primary Assessment </a:t>
            </a:r>
            <a:r>
              <a:rPr lang="en-US" sz="2800" b="0" smtClean="0"/>
              <a:t>(4 of 5)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Circulation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Assess the pulse rate and quality.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Determine perfusion based on the patient’s skin condition, color, temperature, and capillary refill time.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Control significant bleeding.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Assess for shock.</a:t>
            </a:r>
          </a:p>
        </p:txBody>
      </p:sp>
    </p:spTree>
    <p:extLst>
      <p:ext uri="{BB962C8B-B14F-4D97-AF65-F5344CB8AC3E}">
        <p14:creationId xmlns:p14="http://schemas.microsoft.com/office/powerpoint/2010/main" val="260913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Primary Assessment </a:t>
            </a:r>
            <a:r>
              <a:rPr lang="en-US" sz="2800" b="0" smtClean="0"/>
              <a:t>(5 of 5)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Transport decision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Consider quickly transporting a patient who has:</a:t>
            </a:r>
          </a:p>
          <a:p>
            <a:pPr lvl="2"/>
            <a:r>
              <a:rPr lang="en-US" sz="2400" smtClean="0"/>
              <a:t>An airway or breathing problem</a:t>
            </a:r>
          </a:p>
          <a:p>
            <a:pPr lvl="2"/>
            <a:r>
              <a:rPr lang="en-US" sz="2400" smtClean="0"/>
              <a:t>Significant burn injuries</a:t>
            </a:r>
          </a:p>
          <a:p>
            <a:pPr lvl="2"/>
            <a:r>
              <a:rPr lang="en-US" sz="2400" smtClean="0"/>
              <a:t>Significant external bleeding</a:t>
            </a:r>
          </a:p>
          <a:p>
            <a:pPr lvl="2"/>
            <a:r>
              <a:rPr lang="en-US" sz="2400" smtClean="0"/>
              <a:t>Signs and symptoms of internal bleeding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Consider a rendezvous with ALS providers.</a:t>
            </a:r>
          </a:p>
        </p:txBody>
      </p:sp>
    </p:spTree>
    <p:extLst>
      <p:ext uri="{BB962C8B-B14F-4D97-AF65-F5344CB8AC3E}">
        <p14:creationId xmlns:p14="http://schemas.microsoft.com/office/powerpoint/2010/main" val="339872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Chemical Burns </a:t>
            </a:r>
            <a:r>
              <a:rPr lang="en-US" sz="2800" b="0" smtClean="0"/>
              <a:t>(2 of 4)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The severity of the burn is directly related to the: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Type of chemical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Concentration of the chemical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Duration of the exposure</a:t>
            </a:r>
          </a:p>
          <a:p>
            <a:pPr>
              <a:spcBef>
                <a:spcPct val="35000"/>
              </a:spcBef>
            </a:pPr>
            <a:r>
              <a:rPr lang="en-US" smtClean="0"/>
              <a:t>Wear appropriate chemical-resistant gloves and eye protection.</a:t>
            </a:r>
          </a:p>
        </p:txBody>
      </p:sp>
    </p:spTree>
    <p:extLst>
      <p:ext uri="{BB962C8B-B14F-4D97-AF65-F5344CB8AC3E}">
        <p14:creationId xmlns:p14="http://schemas.microsoft.com/office/powerpoint/2010/main" val="347346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History Taking </a:t>
            </a:r>
            <a:r>
              <a:rPr lang="en-US" sz="2800" b="0" smtClean="0"/>
              <a:t>(1 of 3)</a:t>
            </a:r>
          </a:p>
        </p:txBody>
      </p:sp>
      <p:sp>
        <p:nvSpPr>
          <p:cNvPr id="102403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Investigate the chief complaint.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Be alert for signs and symptoms of other injuries due to the MOI.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Typical signs of a burn are:</a:t>
            </a:r>
          </a:p>
          <a:p>
            <a:pPr lvl="2"/>
            <a:r>
              <a:rPr lang="en-US" sz="2400" smtClean="0"/>
              <a:t>Pain</a:t>
            </a:r>
          </a:p>
          <a:p>
            <a:pPr lvl="2"/>
            <a:r>
              <a:rPr lang="en-US" sz="2400" smtClean="0"/>
              <a:t>Redness</a:t>
            </a:r>
          </a:p>
          <a:p>
            <a:pPr lvl="2"/>
            <a:r>
              <a:rPr lang="en-US" sz="2400" smtClean="0"/>
              <a:t>Swelling</a:t>
            </a:r>
          </a:p>
          <a:p>
            <a:pPr lvl="2"/>
            <a:r>
              <a:rPr lang="en-US" sz="2400" smtClean="0"/>
              <a:t>Blisters</a:t>
            </a:r>
          </a:p>
          <a:p>
            <a:pPr lvl="2"/>
            <a:r>
              <a:rPr lang="en-US" sz="2400" smtClean="0"/>
              <a:t>Charring</a:t>
            </a:r>
          </a:p>
        </p:txBody>
      </p:sp>
    </p:spTree>
    <p:extLst>
      <p:ext uri="{BB962C8B-B14F-4D97-AF65-F5344CB8AC3E}">
        <p14:creationId xmlns:p14="http://schemas.microsoft.com/office/powerpoint/2010/main" val="319074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History Taking </a:t>
            </a:r>
            <a:r>
              <a:rPr lang="en-US" sz="2800" b="0" smtClean="0"/>
              <a:t>(2 of 3)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Investigate the chief complaint (cont’d).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Regardless of the type of burn injury, it is important for you to:</a:t>
            </a:r>
          </a:p>
          <a:p>
            <a:pPr lvl="2"/>
            <a:r>
              <a:rPr lang="en-US" sz="2400" smtClean="0"/>
              <a:t>Stop the burning process.</a:t>
            </a:r>
          </a:p>
          <a:p>
            <a:pPr lvl="2"/>
            <a:r>
              <a:rPr lang="en-US" sz="2400" smtClean="0"/>
              <a:t>Apply dressings to prevent contamination.</a:t>
            </a:r>
          </a:p>
          <a:p>
            <a:pPr lvl="2"/>
            <a:r>
              <a:rPr lang="en-US" sz="2400" smtClean="0"/>
              <a:t>Treat the patient for shock.</a:t>
            </a:r>
          </a:p>
        </p:txBody>
      </p:sp>
    </p:spTree>
    <p:extLst>
      <p:ext uri="{BB962C8B-B14F-4D97-AF65-F5344CB8AC3E}">
        <p14:creationId xmlns:p14="http://schemas.microsoft.com/office/powerpoint/2010/main" val="15519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History Taking </a:t>
            </a:r>
            <a:r>
              <a:rPr lang="en-US" sz="2800" b="0" smtClean="0"/>
              <a:t>(3 of 3)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SAMPLE history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Along with the SAMPLE history, also ask the following questions:</a:t>
            </a:r>
          </a:p>
          <a:p>
            <a:pPr lvl="2"/>
            <a:r>
              <a:rPr lang="en-US" sz="2400" smtClean="0"/>
              <a:t>Are you having any difficulty breathing?</a:t>
            </a:r>
          </a:p>
          <a:p>
            <a:pPr lvl="2"/>
            <a:r>
              <a:rPr lang="en-US" sz="2400" smtClean="0"/>
              <a:t>Are you having any difficulty swallowing?</a:t>
            </a:r>
          </a:p>
          <a:p>
            <a:pPr lvl="2"/>
            <a:r>
              <a:rPr lang="en-US" sz="2400" smtClean="0"/>
              <a:t>Are you having any pain?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Check whether the patient has an emergency medical identification device.</a:t>
            </a:r>
          </a:p>
        </p:txBody>
      </p:sp>
    </p:spTree>
    <p:extLst>
      <p:ext uri="{BB962C8B-B14F-4D97-AF65-F5344CB8AC3E}">
        <p14:creationId xmlns:p14="http://schemas.microsoft.com/office/powerpoint/2010/main" val="260817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Secondary Assessment </a:t>
            </a:r>
            <a:r>
              <a:rPr lang="en-US" sz="2800" b="0" smtClean="0"/>
              <a:t>(1 of 2)</a:t>
            </a:r>
          </a:p>
        </p:txBody>
      </p:sp>
      <p:sp>
        <p:nvSpPr>
          <p:cNvPr id="105475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Physical examinations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Perform a full-body scan.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Make a rough estimate, using the rule of nines, of the extent of the burned area.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Determine the classification of the burn.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Determine the severity of the burn.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Package the patient for transport.</a:t>
            </a:r>
          </a:p>
        </p:txBody>
      </p:sp>
    </p:spTree>
    <p:extLst>
      <p:ext uri="{BB962C8B-B14F-4D97-AF65-F5344CB8AC3E}">
        <p14:creationId xmlns:p14="http://schemas.microsoft.com/office/powerpoint/2010/main" val="373453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Secondary Assessment </a:t>
            </a:r>
            <a:r>
              <a:rPr lang="en-US" sz="2800" b="0" smtClean="0"/>
              <a:t>(2 of 2)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Physical examinations (cont’d)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Assessment of the respiratory system involves looking, listening, and feeling.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Assess the patient’s neurologic system.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Assess the musculoskeletal system.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Determining an early set of vital signs will help you to know how your patient is tolerating his or her injuries.</a:t>
            </a:r>
          </a:p>
        </p:txBody>
      </p:sp>
    </p:spTree>
    <p:extLst>
      <p:ext uri="{BB962C8B-B14F-4D97-AF65-F5344CB8AC3E}">
        <p14:creationId xmlns:p14="http://schemas.microsoft.com/office/powerpoint/2010/main" val="21207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Reassessment </a:t>
            </a:r>
            <a:r>
              <a:rPr lang="en-US" sz="2800" b="0" smtClean="0"/>
              <a:t>(1 of 3)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Repeat the primary assessment and reassess the patient’s vital signs.</a:t>
            </a:r>
          </a:p>
          <a:p>
            <a:pPr>
              <a:spcBef>
                <a:spcPct val="35000"/>
              </a:spcBef>
            </a:pPr>
            <a:r>
              <a:rPr lang="en-US" smtClean="0"/>
              <a:t>Reassess the chief complaint.</a:t>
            </a:r>
          </a:p>
          <a:p>
            <a:pPr>
              <a:spcBef>
                <a:spcPct val="35000"/>
              </a:spcBef>
            </a:pPr>
            <a:r>
              <a:rPr lang="en-US" smtClean="0"/>
              <a:t>Reevaluate interventions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Stop the burning process.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Assess and treat breathing.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Support circulation.</a:t>
            </a:r>
          </a:p>
        </p:txBody>
      </p:sp>
    </p:spTree>
    <p:extLst>
      <p:ext uri="{BB962C8B-B14F-4D97-AF65-F5344CB8AC3E}">
        <p14:creationId xmlns:p14="http://schemas.microsoft.com/office/powerpoint/2010/main" val="26655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Reassessment </a:t>
            </a:r>
            <a:r>
              <a:rPr lang="en-US" sz="2800" b="0" smtClean="0"/>
              <a:t>(2 of 3)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Reassess interventions (cont’d)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Provide rapid transport.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Oxygen is mandatory for inhalation burns but is also helpful in patients with smaller burns.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If the patient has signs of hypoperfusion, treat aggressively for shock and provide rapid transport.</a:t>
            </a:r>
          </a:p>
        </p:txBody>
      </p:sp>
    </p:spTree>
    <p:extLst>
      <p:ext uri="{BB962C8B-B14F-4D97-AF65-F5344CB8AC3E}">
        <p14:creationId xmlns:p14="http://schemas.microsoft.com/office/powerpoint/2010/main" val="98356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Reassessment </a:t>
            </a:r>
            <a:r>
              <a:rPr lang="en-US" sz="2800" b="0" smtClean="0"/>
              <a:t>(3 of 3)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Communication and documentation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Provide hospital personnel with a description of how the burn occurred.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Include the extent of the burns.</a:t>
            </a:r>
          </a:p>
          <a:p>
            <a:pPr lvl="2"/>
            <a:r>
              <a:rPr lang="en-US" sz="2400" smtClean="0"/>
              <a:t>Amount of body surface area involved</a:t>
            </a:r>
          </a:p>
          <a:p>
            <a:pPr lvl="2"/>
            <a:r>
              <a:rPr lang="en-US" sz="2400" smtClean="0"/>
              <a:t>Depth of the burn</a:t>
            </a:r>
          </a:p>
          <a:p>
            <a:pPr lvl="2"/>
            <a:r>
              <a:rPr lang="en-US" sz="2400" smtClean="0"/>
              <a:t>Location of the burn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Document if special areas are involved.</a:t>
            </a:r>
          </a:p>
        </p:txBody>
      </p:sp>
    </p:spTree>
    <p:extLst>
      <p:ext uri="{BB962C8B-B14F-4D97-AF65-F5344CB8AC3E}">
        <p14:creationId xmlns:p14="http://schemas.microsoft.com/office/powerpoint/2010/main" val="2389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Emergency Medical Care </a:t>
            </a:r>
            <a:br>
              <a:rPr lang="en-US" smtClean="0"/>
            </a:br>
            <a:r>
              <a:rPr lang="en-US" smtClean="0"/>
              <a:t>for Burns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Stop the burning process.</a:t>
            </a:r>
          </a:p>
          <a:p>
            <a:pPr>
              <a:spcBef>
                <a:spcPct val="35000"/>
              </a:spcBef>
            </a:pPr>
            <a:r>
              <a:rPr lang="en-US" smtClean="0"/>
              <a:t>Prevent additional injury.</a:t>
            </a:r>
          </a:p>
          <a:p>
            <a:pPr>
              <a:spcBef>
                <a:spcPct val="35000"/>
              </a:spcBef>
            </a:pPr>
            <a:r>
              <a:rPr lang="en-US" smtClean="0"/>
              <a:t>Follow the steps in </a:t>
            </a:r>
            <a:r>
              <a:rPr lang="en-US" b="1" smtClean="0"/>
              <a:t>Skill Drill 24-3</a:t>
            </a:r>
            <a:r>
              <a:rPr 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380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Dressing and Bandaging </a:t>
            </a:r>
            <a:r>
              <a:rPr lang="en-US" sz="2800" b="0" smtClean="0"/>
              <a:t>(1 of 2)</a:t>
            </a:r>
          </a:p>
        </p:txBody>
      </p:sp>
      <p:sp>
        <p:nvSpPr>
          <p:cNvPr id="111619" name="Content Placeholder 2"/>
          <p:cNvSpPr>
            <a:spLocks noGrp="1"/>
          </p:cNvSpPr>
          <p:nvPr>
            <p:ph type="body" idx="1"/>
          </p:nvPr>
        </p:nvSpPr>
        <p:spPr>
          <a:xfrm>
            <a:off x="4648200" y="1447800"/>
            <a:ext cx="3810000" cy="4800600"/>
          </a:xfrm>
        </p:spPr>
        <p:txBody>
          <a:bodyPr rIns="228600">
            <a:normAutofit fontScale="92500" lnSpcReduction="10000"/>
          </a:bodyPr>
          <a:lstStyle/>
          <a:p>
            <a:pPr>
              <a:spcBef>
                <a:spcPct val="35000"/>
              </a:spcBef>
            </a:pPr>
            <a:r>
              <a:rPr lang="en-US" smtClean="0"/>
              <a:t>All wounds require bandaging.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Sometimes splints can help control bleeding and provide firm support for dressing.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There are many different types of dressings and bandages.</a:t>
            </a:r>
          </a:p>
        </p:txBody>
      </p:sp>
      <p:pic>
        <p:nvPicPr>
          <p:cNvPr id="111620" name="Picture 7" descr="78286_CH24_FIG26B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3363"/>
            <a:ext cx="4114800" cy="2814637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2B87A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21" name="Picture 6" descr="78286_CH24_FIG26A"/>
          <p:cNvPicPr preferRelativeResize="0"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0163"/>
            <a:ext cx="4114800" cy="2814637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2B87A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2" name="Rectangl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rot="-5400000">
            <a:off x="3040063" y="2520950"/>
            <a:ext cx="2667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>
                    <a:alpha val="2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r"/>
            <a:r>
              <a:rPr lang="en-US" sz="900">
                <a:solidFill>
                  <a:srgbClr val="000000"/>
                </a:solidFill>
                <a:latin typeface="Arial Narrow" pitchFamily="1" charset="0"/>
              </a:rPr>
              <a:t>© Jones and Bartlett Publishers. Courtesy of MIEMSS. </a:t>
            </a:r>
          </a:p>
        </p:txBody>
      </p:sp>
      <p:sp>
        <p:nvSpPr>
          <p:cNvPr id="111623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 rot="-5400000">
            <a:off x="2837656" y="5734844"/>
            <a:ext cx="29352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FF">
                    <a:alpha val="2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algn="r"/>
            <a:r>
              <a:rPr lang="en-US" sz="900">
                <a:solidFill>
                  <a:srgbClr val="000000"/>
                </a:solidFill>
                <a:latin typeface="Arial Narrow" pitchFamily="1" charset="0"/>
              </a:rPr>
              <a:t> © Jones and Bartlett Publishers. Courtesy of MIEMSS.</a:t>
            </a:r>
          </a:p>
        </p:txBody>
      </p:sp>
    </p:spTree>
    <p:extLst>
      <p:ext uri="{BB962C8B-B14F-4D97-AF65-F5344CB8AC3E}">
        <p14:creationId xmlns:p14="http://schemas.microsoft.com/office/powerpoint/2010/main" val="260545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Chemical Burns </a:t>
            </a:r>
            <a:r>
              <a:rPr lang="en-US" sz="2800" b="0" smtClean="0"/>
              <a:t>(3 of 4)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type="body" idx="1"/>
          </p:nvPr>
        </p:nvSpPr>
        <p:spPr>
          <a:xfrm>
            <a:off x="4648200" y="1447800"/>
            <a:ext cx="3810000" cy="4800600"/>
          </a:xfrm>
        </p:spPr>
        <p:txBody>
          <a:bodyPr rIns="228600">
            <a:normAutofit fontScale="92500" lnSpcReduction="10000"/>
          </a:bodyPr>
          <a:lstStyle/>
          <a:p>
            <a:pPr>
              <a:spcBef>
                <a:spcPct val="35000"/>
              </a:spcBef>
            </a:pPr>
            <a:r>
              <a:rPr lang="en-US" smtClean="0"/>
              <a:t>Management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Remove any chemical from the patient.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Always brush dry chemicals off the skin and clothing before flushing with water.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Remove the patient’s clothing.</a:t>
            </a:r>
          </a:p>
        </p:txBody>
      </p:sp>
      <p:pic>
        <p:nvPicPr>
          <p:cNvPr id="75780" name="Picture 6" descr="78286_CH24_FIG20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9750"/>
            <a:ext cx="4495800" cy="2838450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2B87A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08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Dressing and Bandaging </a:t>
            </a:r>
            <a:r>
              <a:rPr lang="en-US" sz="2800" b="0" smtClean="0"/>
              <a:t>(2 of 2)</a:t>
            </a:r>
          </a:p>
        </p:txBody>
      </p:sp>
      <p:sp>
        <p:nvSpPr>
          <p:cNvPr id="112643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Dressings and bandages have three functions: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To control bleeding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To protect the wound from further damage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To prevent further contamination and infection</a:t>
            </a:r>
          </a:p>
        </p:txBody>
      </p:sp>
    </p:spTree>
    <p:extLst>
      <p:ext uri="{BB962C8B-B14F-4D97-AF65-F5344CB8AC3E}">
        <p14:creationId xmlns:p14="http://schemas.microsoft.com/office/powerpoint/2010/main" val="44312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Sterile Dressings </a:t>
            </a:r>
            <a:r>
              <a:rPr lang="en-US" sz="2800" b="0" smtClean="0"/>
              <a:t>(1 of 2)</a:t>
            </a:r>
          </a:p>
        </p:txBody>
      </p:sp>
      <p:sp>
        <p:nvSpPr>
          <p:cNvPr id="113667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Most wounds will be covered by: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Universal dressings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Conventional 4</a:t>
            </a:r>
            <a:r>
              <a:rPr lang="en-US" smtClean="0">
                <a:cs typeface="Arial" charset="0"/>
              </a:rPr>
              <a:t>″ </a:t>
            </a:r>
            <a:r>
              <a:rPr lang="en-US" smtClean="0">
                <a:sym typeface="Symbol" pitchFamily="1" charset="2"/>
              </a:rPr>
              <a:t> </a:t>
            </a:r>
            <a:r>
              <a:rPr lang="en-US" smtClean="0"/>
              <a:t>4</a:t>
            </a:r>
            <a:r>
              <a:rPr lang="en-US" smtClean="0">
                <a:cs typeface="Arial" charset="0"/>
              </a:rPr>
              <a:t>″</a:t>
            </a:r>
            <a:r>
              <a:rPr lang="en-US" smtClean="0"/>
              <a:t> and 4</a:t>
            </a:r>
            <a:r>
              <a:rPr lang="en-US" smtClean="0">
                <a:cs typeface="Arial" charset="0"/>
              </a:rPr>
              <a:t>″ </a:t>
            </a:r>
            <a:r>
              <a:rPr lang="en-US" smtClean="0">
                <a:sym typeface="Symbol" pitchFamily="1" charset="2"/>
              </a:rPr>
              <a:t></a:t>
            </a:r>
            <a:r>
              <a:rPr lang="en-US" smtClean="0"/>
              <a:t> 8</a:t>
            </a:r>
            <a:r>
              <a:rPr lang="en-US" smtClean="0">
                <a:cs typeface="Arial" charset="0"/>
              </a:rPr>
              <a:t>″</a:t>
            </a:r>
            <a:r>
              <a:rPr lang="en-US" smtClean="0"/>
              <a:t> gauze pads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Assorted small adhesive-type dressings and soft self-adherent roller dressings</a:t>
            </a:r>
          </a:p>
          <a:p>
            <a:pPr>
              <a:spcBef>
                <a:spcPct val="35000"/>
              </a:spcBef>
            </a:pPr>
            <a:r>
              <a:rPr lang="en-US" smtClean="0"/>
              <a:t>Universal dressings are ideal for covering large open wounds.</a:t>
            </a:r>
          </a:p>
        </p:txBody>
      </p:sp>
    </p:spTree>
    <p:extLst>
      <p:ext uri="{BB962C8B-B14F-4D97-AF65-F5344CB8AC3E}">
        <p14:creationId xmlns:p14="http://schemas.microsoft.com/office/powerpoint/2010/main" val="38714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Sterile Dressings </a:t>
            </a:r>
            <a:r>
              <a:rPr lang="en-US" sz="2800" b="0" smtClean="0"/>
              <a:t>(2 of 2)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Gauze pads are appropriate for smaller wounds.</a:t>
            </a:r>
          </a:p>
          <a:p>
            <a:pPr>
              <a:spcBef>
                <a:spcPct val="35000"/>
              </a:spcBef>
            </a:pPr>
            <a:r>
              <a:rPr lang="en-US" smtClean="0"/>
              <a:t>Adhesive-type dressings are useful for minor wounds.</a:t>
            </a:r>
          </a:p>
          <a:p>
            <a:pPr>
              <a:spcBef>
                <a:spcPct val="35000"/>
              </a:spcBef>
            </a:pPr>
            <a:r>
              <a:rPr lang="en-US" smtClean="0"/>
              <a:t>Occlusive dressings prevent air and liquids from entering (or exiting) the wound.</a:t>
            </a:r>
          </a:p>
        </p:txBody>
      </p:sp>
    </p:spTree>
    <p:extLst>
      <p:ext uri="{BB962C8B-B14F-4D97-AF65-F5344CB8AC3E}">
        <p14:creationId xmlns:p14="http://schemas.microsoft.com/office/powerpoint/2010/main" val="2831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Bandages </a:t>
            </a:r>
            <a:r>
              <a:rPr lang="en-US" sz="2800" b="0" smtClean="0"/>
              <a:t>(1 of 3)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To keep dressings in place during transport, you can use: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Soft roller bandages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Rolls of gauze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Triangular bandages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Adhesive tape</a:t>
            </a:r>
          </a:p>
          <a:p>
            <a:pPr>
              <a:spcBef>
                <a:spcPct val="35000"/>
              </a:spcBef>
            </a:pPr>
            <a:r>
              <a:rPr lang="en-US" smtClean="0"/>
              <a:t>The self-adherent, soft roller bandages are easiest to use.</a:t>
            </a:r>
          </a:p>
        </p:txBody>
      </p:sp>
    </p:spTree>
    <p:extLst>
      <p:ext uri="{BB962C8B-B14F-4D97-AF65-F5344CB8AC3E}">
        <p14:creationId xmlns:p14="http://schemas.microsoft.com/office/powerpoint/2010/main" val="219244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Bandages </a:t>
            </a:r>
            <a:r>
              <a:rPr lang="en-US" sz="2800" b="0" smtClean="0"/>
              <a:t>(2 of 3)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Adhesive tape holds small dressings in place and helps to secure larger dressings.</a:t>
            </a:r>
          </a:p>
          <a:p>
            <a:pPr>
              <a:spcBef>
                <a:spcPct val="35000"/>
              </a:spcBef>
            </a:pPr>
            <a:r>
              <a:rPr lang="en-US" smtClean="0"/>
              <a:t>Do not use elastic bandages to secure dressings.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The bandage may become a tourniquet and cause further damage.</a:t>
            </a:r>
          </a:p>
        </p:txBody>
      </p:sp>
    </p:spTree>
    <p:extLst>
      <p:ext uri="{BB962C8B-B14F-4D97-AF65-F5344CB8AC3E}">
        <p14:creationId xmlns:p14="http://schemas.microsoft.com/office/powerpoint/2010/main" val="14722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Bandages </a:t>
            </a:r>
            <a:r>
              <a:rPr lang="en-US" sz="2800" b="0" smtClean="0"/>
              <a:t>(3 of 3)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Splints are useful in stabilizing broken extremities.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Can be used with dressings to help control bleeding from soft-tissue injuries</a:t>
            </a:r>
          </a:p>
          <a:p>
            <a:pPr>
              <a:spcBef>
                <a:spcPct val="35000"/>
              </a:spcBef>
            </a:pPr>
            <a:r>
              <a:rPr lang="en-US" smtClean="0"/>
              <a:t>If a wound continues to bleed despite the use of direct pressure, quickly proceed to the use of a tourniquet.</a:t>
            </a:r>
          </a:p>
        </p:txBody>
      </p:sp>
    </p:spTree>
    <p:extLst>
      <p:ext uri="{BB962C8B-B14F-4D97-AF65-F5344CB8AC3E}">
        <p14:creationId xmlns:p14="http://schemas.microsoft.com/office/powerpoint/2010/main" val="144635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Chemical Burns </a:t>
            </a:r>
            <a:r>
              <a:rPr lang="en-US" sz="2800" b="0" smtClean="0"/>
              <a:t>(4 of 4)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Management (cont’d)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For liquid chemicals, immediately begin to flush the burned area with lots of water.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Continue flooding the area for 15 to 20 minutes after the patient says the burning pain has stopped.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If the patient’s eye has been burned, hold the eyelid open while flooding the eye.</a:t>
            </a:r>
          </a:p>
        </p:txBody>
      </p:sp>
    </p:spTree>
    <p:extLst>
      <p:ext uri="{BB962C8B-B14F-4D97-AF65-F5344CB8AC3E}">
        <p14:creationId xmlns:p14="http://schemas.microsoft.com/office/powerpoint/2010/main" val="17092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Electrical Burns </a:t>
            </a:r>
            <a:r>
              <a:rPr lang="en-US" sz="2800" b="0" smtClean="0"/>
              <a:t>(1 of 5)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>
            <a:normAutofit lnSpcReduction="10000"/>
          </a:bodyPr>
          <a:lstStyle/>
          <a:p>
            <a:pPr>
              <a:spcBef>
                <a:spcPct val="35000"/>
              </a:spcBef>
            </a:pPr>
            <a:r>
              <a:rPr lang="en-US" smtClean="0"/>
              <a:t>May be the result of contact with high- or low-voltage electricity</a:t>
            </a:r>
          </a:p>
          <a:p>
            <a:pPr>
              <a:spcBef>
                <a:spcPct val="35000"/>
              </a:spcBef>
            </a:pPr>
            <a:r>
              <a:rPr lang="en-US" smtClean="0"/>
              <a:t>For electricity to flow, there must be a complete circuit between the source and the ground.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Any substance that prevents this circuit is called an insulator.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Any substance that allows a current to flow is called a conductor.</a:t>
            </a:r>
          </a:p>
        </p:txBody>
      </p:sp>
    </p:spTree>
    <p:extLst>
      <p:ext uri="{BB962C8B-B14F-4D97-AF65-F5344CB8AC3E}">
        <p14:creationId xmlns:p14="http://schemas.microsoft.com/office/powerpoint/2010/main" val="301286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Electrical Burns </a:t>
            </a:r>
            <a:r>
              <a:rPr lang="en-US" sz="2800" b="0" smtClean="0"/>
              <a:t>(2 of 5)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The human body is a good conductor.</a:t>
            </a:r>
          </a:p>
          <a:p>
            <a:pPr>
              <a:spcBef>
                <a:spcPct val="35000"/>
              </a:spcBef>
            </a:pPr>
            <a:r>
              <a:rPr lang="en-US" smtClean="0"/>
              <a:t>The type of electric current, magnitude of current, and voltage have effects on the seriousness of the burn.</a:t>
            </a:r>
          </a:p>
          <a:p>
            <a:pPr>
              <a:spcBef>
                <a:spcPct val="35000"/>
              </a:spcBef>
            </a:pPr>
            <a:r>
              <a:rPr lang="en-US" smtClean="0"/>
              <a:t>Your safety is of particular importance.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Never attempt to remove someone from an electrical source unless you are specially trained to do so.</a:t>
            </a:r>
          </a:p>
        </p:txBody>
      </p:sp>
    </p:spTree>
    <p:extLst>
      <p:ext uri="{BB962C8B-B14F-4D97-AF65-F5344CB8AC3E}">
        <p14:creationId xmlns:p14="http://schemas.microsoft.com/office/powerpoint/2010/main" val="6652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Electrical Burns </a:t>
            </a:r>
            <a:r>
              <a:rPr lang="en-US" sz="2800" b="0" smtClean="0"/>
              <a:t>(3 of 5)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Ins="228600"/>
          <a:lstStyle/>
          <a:p>
            <a:pPr>
              <a:spcBef>
                <a:spcPct val="35000"/>
              </a:spcBef>
            </a:pPr>
            <a:r>
              <a:rPr lang="en-US" smtClean="0"/>
              <a:t>A burn injury appears where the electricity enters and exits the body.</a:t>
            </a:r>
          </a:p>
          <a:p>
            <a:pPr>
              <a:spcBef>
                <a:spcPct val="35000"/>
              </a:spcBef>
            </a:pPr>
            <a:r>
              <a:rPr lang="en-US" smtClean="0"/>
              <a:t>Two dangers: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There may be a large amount of deep tissue injury.</a:t>
            </a:r>
          </a:p>
          <a:p>
            <a:pPr lvl="1">
              <a:spcBef>
                <a:spcPct val="35000"/>
              </a:spcBef>
            </a:pPr>
            <a:r>
              <a:rPr lang="en-US" smtClean="0"/>
              <a:t>The patient may go into cardiac or respiratory arrest from the electric shock.</a:t>
            </a:r>
          </a:p>
        </p:txBody>
      </p:sp>
    </p:spTree>
    <p:extLst>
      <p:ext uri="{BB962C8B-B14F-4D97-AF65-F5344CB8AC3E}">
        <p14:creationId xmlns:p14="http://schemas.microsoft.com/office/powerpoint/2010/main" val="33179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smtClean="0"/>
              <a:t>Electrical Burns </a:t>
            </a:r>
            <a:r>
              <a:rPr lang="en-US" sz="2800" b="0" smtClean="0"/>
              <a:t>(4 of 5)</a:t>
            </a:r>
          </a:p>
        </p:txBody>
      </p:sp>
      <p:pic>
        <p:nvPicPr>
          <p:cNvPr id="80899" name="Picture 4" descr="78286_CH24_FIG25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447800"/>
            <a:ext cx="7010400" cy="4813300"/>
          </a:xfrm>
          <a:prstGeom prst="rect">
            <a:avLst/>
          </a:prstGeom>
          <a:noFill/>
          <a:ln>
            <a:noFill/>
          </a:ln>
          <a:effectLst>
            <a:outerShdw dist="107763" dir="8100000" algn="ctr" rotWithShape="0">
              <a:srgbClr val="2B87A6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43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ICKYSTYLE" val="Source Lin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ICKYSTYLE" val="Source Lin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1890</Words>
  <Application>Microsoft Office PowerPoint</Application>
  <PresentationFormat>On-screen Show (4:3)</PresentationFormat>
  <Paragraphs>251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PowerPoint Presentation</vt:lpstr>
      <vt:lpstr>Chemical Burns (1 of 4)</vt:lpstr>
      <vt:lpstr>Chemical Burns (2 of 4)</vt:lpstr>
      <vt:lpstr>Chemical Burns (3 of 4)</vt:lpstr>
      <vt:lpstr>Chemical Burns (4 of 4)</vt:lpstr>
      <vt:lpstr>Electrical Burns (1 of 5)</vt:lpstr>
      <vt:lpstr>Electrical Burns (2 of 5)</vt:lpstr>
      <vt:lpstr>Electrical Burns (3 of 5)</vt:lpstr>
      <vt:lpstr>Electrical Burns (4 of 5)</vt:lpstr>
      <vt:lpstr>Electrical Burns (5 of 5)</vt:lpstr>
      <vt:lpstr>Thermal Burns (1 of 3)</vt:lpstr>
      <vt:lpstr>Thermal Burns (2 of 3)</vt:lpstr>
      <vt:lpstr>Thermal Burns (3 of 3)</vt:lpstr>
      <vt:lpstr>Inhalation Burns (1 of 4)</vt:lpstr>
      <vt:lpstr>Inhalation Burns (2 of 4)</vt:lpstr>
      <vt:lpstr>Inhalation Burns (3 of 4)</vt:lpstr>
      <vt:lpstr>Inhalation Burns (4 of 4)</vt:lpstr>
      <vt:lpstr>Radiation Burns (1 of 4)</vt:lpstr>
      <vt:lpstr>Radiation Burns (2 of 4)</vt:lpstr>
      <vt:lpstr>Radiation Burns (3 of 4)</vt:lpstr>
      <vt:lpstr>Radiation Burns (4 of 4)</vt:lpstr>
      <vt:lpstr>Patient Assessment of Burns  (1 of 2)</vt:lpstr>
      <vt:lpstr>Patient Assessment of Burns  (2 of 2)</vt:lpstr>
      <vt:lpstr>Scene Size-up</vt:lpstr>
      <vt:lpstr>Primary Assessment (1 of 5)</vt:lpstr>
      <vt:lpstr>Primary Assessment (2 of 5)</vt:lpstr>
      <vt:lpstr>Primary Assessment (3 of 5)</vt:lpstr>
      <vt:lpstr>Primary Assessment (4 of 5)</vt:lpstr>
      <vt:lpstr>Primary Assessment (5 of 5)</vt:lpstr>
      <vt:lpstr>History Taking (1 of 3)</vt:lpstr>
      <vt:lpstr>History Taking (2 of 3)</vt:lpstr>
      <vt:lpstr>History Taking (3 of 3)</vt:lpstr>
      <vt:lpstr>Secondary Assessment (1 of 2)</vt:lpstr>
      <vt:lpstr>Secondary Assessment (2 of 2)</vt:lpstr>
      <vt:lpstr>Reassessment (1 of 3)</vt:lpstr>
      <vt:lpstr>Reassessment (2 of 3)</vt:lpstr>
      <vt:lpstr>Reassessment (3 of 3)</vt:lpstr>
      <vt:lpstr>Emergency Medical Care  for Burns</vt:lpstr>
      <vt:lpstr>Dressing and Bandaging (1 of 2)</vt:lpstr>
      <vt:lpstr>Dressing and Bandaging (2 of 2)</vt:lpstr>
      <vt:lpstr>Sterile Dressings (1 of 2)</vt:lpstr>
      <vt:lpstr>Sterile Dressings (2 of 2)</vt:lpstr>
      <vt:lpstr>Bandages (1 of 3)</vt:lpstr>
      <vt:lpstr>Bandages (2 of 3)</vt:lpstr>
      <vt:lpstr>Bandages (3 of 3)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Wilkey</dc:creator>
  <cp:lastModifiedBy>Jamie Wilkey</cp:lastModifiedBy>
  <cp:revision>1</cp:revision>
  <dcterms:created xsi:type="dcterms:W3CDTF">2013-11-14T15:32:43Z</dcterms:created>
  <dcterms:modified xsi:type="dcterms:W3CDTF">2013-11-14T15:34:02Z</dcterms:modified>
</cp:coreProperties>
</file>