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82" r:id="rId4"/>
    <p:sldId id="258" r:id="rId5"/>
    <p:sldId id="260" r:id="rId6"/>
    <p:sldId id="261" r:id="rId7"/>
    <p:sldId id="262" r:id="rId8"/>
    <p:sldId id="263" r:id="rId9"/>
    <p:sldId id="266" r:id="rId10"/>
    <p:sldId id="264" r:id="rId11"/>
    <p:sldId id="265" r:id="rId12"/>
    <p:sldId id="267" r:id="rId13"/>
    <p:sldId id="273" r:id="rId14"/>
    <p:sldId id="268" r:id="rId15"/>
    <p:sldId id="269" r:id="rId16"/>
    <p:sldId id="270" r:id="rId17"/>
    <p:sldId id="271" r:id="rId18"/>
    <p:sldId id="272" r:id="rId19"/>
    <p:sldId id="283" r:id="rId20"/>
    <p:sldId id="274" r:id="rId21"/>
    <p:sldId id="275" r:id="rId22"/>
    <p:sldId id="276" r:id="rId23"/>
    <p:sldId id="277" r:id="rId24"/>
    <p:sldId id="278" r:id="rId25"/>
    <p:sldId id="279" r:id="rId26"/>
    <p:sldId id="280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CC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107" d="100"/>
          <a:sy n="107" d="100"/>
        </p:scale>
        <p:origin x="-101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721508-D370-4474-810A-9B27354B5A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8D82FC-CE42-40E8-B48C-10F4858581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CF6EB0-1C3D-4296-841B-999C29C732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71E988-14C3-4746-BF46-9DDC99469A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1CE82D-E65C-4AE0-B953-D2601080A9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64ECEC-AFD1-488E-9233-B2BC2A74D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7ADC02-4D76-482F-A507-24529EBFF4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4F8352-59B2-4FF3-83EE-A6F67C8DA3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95E501-B3DB-4CF6-9C3D-9DADBB4085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F1AA3E-73A4-4387-8F75-1966530C7E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355C95-EC3A-452B-9A09-7BCD7564E5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79FBBB88-DB29-4BAB-841C-E8034B65A7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2" descr="C:\Documents and Settings\Default\My Documents\My Pictures\digetsyst 2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5000" y="1406525"/>
            <a:ext cx="4667250" cy="545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4" name="Text Box 3"/>
          <p:cNvSpPr txBox="1">
            <a:spLocks noChangeArrowheads="1"/>
          </p:cNvSpPr>
          <p:nvPr/>
        </p:nvSpPr>
        <p:spPr bwMode="auto">
          <a:xfrm>
            <a:off x="6400800" y="2362200"/>
            <a:ext cx="2743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latin typeface="Verdana" pitchFamily="34" charset="0"/>
              </a:rPr>
              <a:t>MOUTH</a:t>
            </a:r>
          </a:p>
        </p:txBody>
      </p:sp>
      <p:sp>
        <p:nvSpPr>
          <p:cNvPr id="13315" name="Text Box 4"/>
          <p:cNvSpPr txBox="1">
            <a:spLocks noChangeArrowheads="1"/>
          </p:cNvSpPr>
          <p:nvPr/>
        </p:nvSpPr>
        <p:spPr bwMode="auto">
          <a:xfrm>
            <a:off x="6400800" y="2895600"/>
            <a:ext cx="1981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latin typeface="Verdana" pitchFamily="34" charset="0"/>
              </a:rPr>
              <a:t>ESOPHAGUS</a:t>
            </a:r>
          </a:p>
        </p:txBody>
      </p:sp>
      <p:sp>
        <p:nvSpPr>
          <p:cNvPr id="13316" name="Text Box 5"/>
          <p:cNvSpPr txBox="1">
            <a:spLocks noChangeArrowheads="1"/>
          </p:cNvSpPr>
          <p:nvPr/>
        </p:nvSpPr>
        <p:spPr bwMode="auto">
          <a:xfrm>
            <a:off x="6324600" y="4114800"/>
            <a:ext cx="2362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latin typeface="Verdana" pitchFamily="34" charset="0"/>
              </a:rPr>
              <a:t> STOMACH</a:t>
            </a:r>
          </a:p>
        </p:txBody>
      </p:sp>
      <p:sp>
        <p:nvSpPr>
          <p:cNvPr id="13317" name="Text Box 6"/>
          <p:cNvSpPr txBox="1">
            <a:spLocks noChangeArrowheads="1"/>
          </p:cNvSpPr>
          <p:nvPr/>
        </p:nvSpPr>
        <p:spPr bwMode="auto">
          <a:xfrm>
            <a:off x="6477000" y="4572000"/>
            <a:ext cx="2286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latin typeface="Verdana" pitchFamily="34" charset="0"/>
              </a:rPr>
              <a:t>PANCREAS</a:t>
            </a:r>
          </a:p>
        </p:txBody>
      </p:sp>
      <p:sp>
        <p:nvSpPr>
          <p:cNvPr id="13318" name="Text Box 7"/>
          <p:cNvSpPr txBox="1">
            <a:spLocks noChangeArrowheads="1"/>
          </p:cNvSpPr>
          <p:nvPr/>
        </p:nvSpPr>
        <p:spPr bwMode="auto">
          <a:xfrm>
            <a:off x="6553200" y="5402263"/>
            <a:ext cx="2590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latin typeface="Verdana" pitchFamily="34" charset="0"/>
              </a:rPr>
              <a:t>LARGE INTESTINE</a:t>
            </a:r>
          </a:p>
        </p:txBody>
      </p:sp>
      <p:sp>
        <p:nvSpPr>
          <p:cNvPr id="13319" name="Text Box 8"/>
          <p:cNvSpPr txBox="1">
            <a:spLocks noChangeArrowheads="1"/>
          </p:cNvSpPr>
          <p:nvPr/>
        </p:nvSpPr>
        <p:spPr bwMode="auto">
          <a:xfrm>
            <a:off x="381000" y="3810000"/>
            <a:ext cx="1828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latin typeface="Verdana" pitchFamily="34" charset="0"/>
              </a:rPr>
              <a:t>                 LIVER   </a:t>
            </a:r>
          </a:p>
        </p:txBody>
      </p:sp>
      <p:sp>
        <p:nvSpPr>
          <p:cNvPr id="13320" name="Text Box 9"/>
          <p:cNvSpPr txBox="1">
            <a:spLocks noChangeArrowheads="1"/>
          </p:cNvSpPr>
          <p:nvPr/>
        </p:nvSpPr>
        <p:spPr bwMode="auto">
          <a:xfrm>
            <a:off x="457200" y="4259263"/>
            <a:ext cx="1676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latin typeface="Verdana" pitchFamily="34" charset="0"/>
              </a:rPr>
              <a:t> GALL BLADDER</a:t>
            </a:r>
          </a:p>
        </p:txBody>
      </p:sp>
      <p:sp>
        <p:nvSpPr>
          <p:cNvPr id="13321" name="Text Box 10"/>
          <p:cNvSpPr txBox="1">
            <a:spLocks noChangeArrowheads="1"/>
          </p:cNvSpPr>
          <p:nvPr/>
        </p:nvSpPr>
        <p:spPr bwMode="auto">
          <a:xfrm>
            <a:off x="304800" y="53340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latin typeface="Verdana" pitchFamily="34" charset="0"/>
              </a:rPr>
              <a:t> SMALL INTESTINE</a:t>
            </a:r>
          </a:p>
        </p:txBody>
      </p:sp>
      <p:sp>
        <p:nvSpPr>
          <p:cNvPr id="13322" name="Text Box 11"/>
          <p:cNvSpPr txBox="1">
            <a:spLocks noChangeArrowheads="1"/>
          </p:cNvSpPr>
          <p:nvPr/>
        </p:nvSpPr>
        <p:spPr bwMode="auto">
          <a:xfrm>
            <a:off x="762000" y="5943600"/>
            <a:ext cx="1447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latin typeface="Verdana" pitchFamily="34" charset="0"/>
              </a:rPr>
              <a:t>     APPENDIX</a:t>
            </a:r>
          </a:p>
        </p:txBody>
      </p:sp>
      <p:sp>
        <p:nvSpPr>
          <p:cNvPr id="13323" name="WordArt 12"/>
          <p:cNvSpPr>
            <a:spLocks noChangeArrowheads="1" noChangeShapeType="1" noTextEdit="1"/>
          </p:cNvSpPr>
          <p:nvPr/>
        </p:nvSpPr>
        <p:spPr bwMode="auto">
          <a:xfrm>
            <a:off x="762000" y="152400"/>
            <a:ext cx="74676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Arial Black"/>
              </a:rPr>
              <a:t>ASSISTING WITH</a:t>
            </a:r>
          </a:p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Arial Black"/>
              </a:rPr>
              <a:t>BOWEL ELIMINATION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WordArt 2"/>
          <p:cNvSpPr>
            <a:spLocks noChangeArrowheads="1" noChangeShapeType="1" noTextEdit="1"/>
          </p:cNvSpPr>
          <p:nvPr/>
        </p:nvSpPr>
        <p:spPr bwMode="auto">
          <a:xfrm>
            <a:off x="2743200" y="381000"/>
            <a:ext cx="3381375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Arial Black"/>
              </a:rPr>
              <a:t>FLATULENCE</a:t>
            </a:r>
          </a:p>
        </p:txBody>
      </p:sp>
      <p:sp>
        <p:nvSpPr>
          <p:cNvPr id="22530" name="Text Box 3"/>
          <p:cNvSpPr txBox="1">
            <a:spLocks noChangeArrowheads="1"/>
          </p:cNvSpPr>
          <p:nvPr/>
        </p:nvSpPr>
        <p:spPr bwMode="auto">
          <a:xfrm>
            <a:off x="457200" y="1676400"/>
            <a:ext cx="822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  <a:latin typeface="Verdana" pitchFamily="34" charset="0"/>
              </a:rPr>
              <a:t>GAS OR AIR PASSED THROUGH THE ANUS</a:t>
            </a:r>
          </a:p>
        </p:txBody>
      </p:sp>
      <p:sp>
        <p:nvSpPr>
          <p:cNvPr id="22531" name="Text Box 4"/>
          <p:cNvSpPr txBox="1">
            <a:spLocks noChangeArrowheads="1"/>
          </p:cNvSpPr>
          <p:nvPr/>
        </p:nvSpPr>
        <p:spPr bwMode="auto">
          <a:xfrm>
            <a:off x="685800" y="2362200"/>
            <a:ext cx="7696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>
                <a:schemeClr val="accent2"/>
              </a:buClr>
            </a:pPr>
            <a:r>
              <a:rPr lang="en-US">
                <a:latin typeface="Verdana" pitchFamily="34" charset="0"/>
              </a:rPr>
              <a:t> </a:t>
            </a:r>
            <a:r>
              <a:rPr lang="en-US">
                <a:solidFill>
                  <a:schemeClr val="accent2"/>
                </a:solidFill>
                <a:latin typeface="Verdana" pitchFamily="34" charset="0"/>
              </a:rPr>
              <a:t>IF THE GAS IS NOT EXPELLED, THE INTESTINES MAY BECOME DISTENDED.</a:t>
            </a:r>
            <a:endParaRPr lang="en-US">
              <a:latin typeface="Verdana" pitchFamily="34" charset="0"/>
            </a:endParaRPr>
          </a:p>
        </p:txBody>
      </p:sp>
      <p:pic>
        <p:nvPicPr>
          <p:cNvPr id="22532" name="Picture 5" descr="C:\Documents and Settings\Default\My Documents\My Pictures\rec tube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3657600"/>
            <a:ext cx="4275138" cy="293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3" name="Text Box 6"/>
          <p:cNvSpPr txBox="1">
            <a:spLocks noChangeArrowheads="1"/>
          </p:cNvSpPr>
          <p:nvPr/>
        </p:nvSpPr>
        <p:spPr bwMode="auto">
          <a:xfrm>
            <a:off x="4876800" y="3505200"/>
            <a:ext cx="3886200" cy="319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  <a:latin typeface="Verdana" pitchFamily="34" charset="0"/>
              </a:rPr>
              <a:t>THE PATIENT IS FIRST AMBULATED TO SEE IF THAT HELPS HIM TO “PASS” GAS.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  <a:latin typeface="Verdana" pitchFamily="34" charset="0"/>
              </a:rPr>
              <a:t>IF AMBULATION DOES NOT HELP, A RECTAL TUBE MAY BE INSERTED.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Picture 2" descr="C:\Documents and Settings\Default\My Documents\My Pictures\give rect tub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95400"/>
            <a:ext cx="39624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4" name="WordArt 3"/>
          <p:cNvSpPr>
            <a:spLocks noChangeArrowheads="1" noChangeShapeType="1" noTextEdit="1"/>
          </p:cNvSpPr>
          <p:nvPr/>
        </p:nvSpPr>
        <p:spPr bwMode="auto">
          <a:xfrm>
            <a:off x="457200" y="228600"/>
            <a:ext cx="8191500" cy="495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Arial Black"/>
              </a:rPr>
              <a:t>GUIDELINES FOR GIVING A RECTAL TUBE</a:t>
            </a:r>
          </a:p>
        </p:txBody>
      </p:sp>
      <p:sp>
        <p:nvSpPr>
          <p:cNvPr id="23555" name="Text Box 4"/>
          <p:cNvSpPr txBox="1">
            <a:spLocks noChangeArrowheads="1"/>
          </p:cNvSpPr>
          <p:nvPr/>
        </p:nvSpPr>
        <p:spPr bwMode="auto">
          <a:xfrm>
            <a:off x="4114800" y="1371600"/>
            <a:ext cx="5029200" cy="483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rgbClr val="0066FF"/>
              </a:buClr>
              <a:buFont typeface="Wingdings" pitchFamily="2" charset="2"/>
              <a:buChar char="ü"/>
            </a:pPr>
            <a:r>
              <a:rPr lang="en-US">
                <a:latin typeface="Verdana" pitchFamily="34" charset="0"/>
              </a:rPr>
              <a:t> </a:t>
            </a:r>
            <a:r>
              <a:rPr lang="en-US">
                <a:solidFill>
                  <a:srgbClr val="0066FF"/>
                </a:solidFill>
                <a:latin typeface="Verdana" pitchFamily="34" charset="0"/>
              </a:rPr>
              <a:t>LUBRICATE THE TIP OF THE TUBE.</a:t>
            </a:r>
          </a:p>
          <a:p>
            <a:pPr>
              <a:spcBef>
                <a:spcPct val="50000"/>
              </a:spcBef>
              <a:buClr>
                <a:srgbClr val="0066FF"/>
              </a:buClr>
              <a:buFont typeface="Wingdings" pitchFamily="2" charset="2"/>
              <a:buChar char="ü"/>
            </a:pPr>
            <a:r>
              <a:rPr lang="en-US">
                <a:solidFill>
                  <a:srgbClr val="0066FF"/>
                </a:solidFill>
                <a:latin typeface="Verdana" pitchFamily="34" charset="0"/>
              </a:rPr>
              <a:t> POSITION THE PERSON IN THE LEFT SIM’S POSITION.</a:t>
            </a:r>
          </a:p>
          <a:p>
            <a:pPr>
              <a:spcBef>
                <a:spcPct val="50000"/>
              </a:spcBef>
              <a:buClr>
                <a:srgbClr val="0066FF"/>
              </a:buClr>
              <a:buFont typeface="Wingdings" pitchFamily="2" charset="2"/>
              <a:buChar char="ü"/>
            </a:pPr>
            <a:r>
              <a:rPr lang="en-US">
                <a:solidFill>
                  <a:srgbClr val="0066FF"/>
                </a:solidFill>
                <a:latin typeface="Verdana" pitchFamily="34" charset="0"/>
              </a:rPr>
              <a:t> INSERT THE TUBE GENTLY, 2 – 4 INCHES INTO THE RECTUM.</a:t>
            </a:r>
          </a:p>
          <a:p>
            <a:pPr>
              <a:spcBef>
                <a:spcPct val="50000"/>
              </a:spcBef>
              <a:buClr>
                <a:srgbClr val="0066FF"/>
              </a:buClr>
              <a:buFont typeface="Wingdings" pitchFamily="2" charset="2"/>
              <a:buChar char="ü"/>
            </a:pPr>
            <a:r>
              <a:rPr lang="en-US">
                <a:solidFill>
                  <a:srgbClr val="0066FF"/>
                </a:solidFill>
                <a:latin typeface="Verdana" pitchFamily="34" charset="0"/>
              </a:rPr>
              <a:t> POSITION THE TUBE SO IT RESTS ON A BED PROTECTOR.</a:t>
            </a:r>
          </a:p>
          <a:p>
            <a:pPr>
              <a:spcBef>
                <a:spcPct val="50000"/>
              </a:spcBef>
              <a:buClr>
                <a:srgbClr val="0066FF"/>
              </a:buClr>
              <a:buFont typeface="Wingdings" pitchFamily="2" charset="2"/>
              <a:buChar char="ü"/>
            </a:pPr>
            <a:r>
              <a:rPr lang="en-US">
                <a:solidFill>
                  <a:srgbClr val="0066FF"/>
                </a:solidFill>
                <a:latin typeface="Verdana" pitchFamily="34" charset="0"/>
              </a:rPr>
              <a:t> LEAVE THE TUBE IN PLACE FOR 20 MINUTES.</a:t>
            </a:r>
            <a:endParaRPr lang="en-US"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WordArt 2"/>
          <p:cNvSpPr>
            <a:spLocks noChangeArrowheads="1" noChangeShapeType="1" noTextEdit="1"/>
          </p:cNvSpPr>
          <p:nvPr/>
        </p:nvSpPr>
        <p:spPr bwMode="auto">
          <a:xfrm>
            <a:off x="2362200" y="304800"/>
            <a:ext cx="4524375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Arial Black"/>
              </a:rPr>
              <a:t>BOWEL TRAINING</a:t>
            </a:r>
          </a:p>
        </p:txBody>
      </p:sp>
      <p:sp>
        <p:nvSpPr>
          <p:cNvPr id="24578" name="Text Box 3"/>
          <p:cNvSpPr txBox="1">
            <a:spLocks noChangeArrowheads="1"/>
          </p:cNvSpPr>
          <p:nvPr/>
        </p:nvSpPr>
        <p:spPr bwMode="auto">
          <a:xfrm>
            <a:off x="457200" y="1676400"/>
            <a:ext cx="8153400" cy="459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>
                <a:srgbClr val="0066FF"/>
              </a:buClr>
            </a:pPr>
            <a:r>
              <a:rPr lang="en-US" sz="3200">
                <a:solidFill>
                  <a:srgbClr val="FF0000"/>
                </a:solidFill>
                <a:latin typeface="Verdana" pitchFamily="34" charset="0"/>
              </a:rPr>
              <a:t>GOAL</a:t>
            </a:r>
            <a:r>
              <a:rPr lang="en-US">
                <a:latin typeface="Verdana" pitchFamily="34" charset="0"/>
              </a:rPr>
              <a:t> </a:t>
            </a:r>
          </a:p>
          <a:p>
            <a:pPr>
              <a:spcBef>
                <a:spcPct val="50000"/>
              </a:spcBef>
              <a:buClr>
                <a:srgbClr val="0066FF"/>
              </a:buClr>
              <a:buFontTx/>
              <a:buChar char="•"/>
            </a:pPr>
            <a:r>
              <a:rPr lang="en-US">
                <a:solidFill>
                  <a:srgbClr val="0066FF"/>
                </a:solidFill>
                <a:latin typeface="Verdana" pitchFamily="34" charset="0"/>
              </a:rPr>
              <a:t>REGAIN CONTROL OF BOWEL MOVEMENTS</a:t>
            </a:r>
          </a:p>
          <a:p>
            <a:pPr>
              <a:spcBef>
                <a:spcPct val="50000"/>
              </a:spcBef>
              <a:buClr>
                <a:srgbClr val="0066FF"/>
              </a:buClr>
              <a:buFontTx/>
              <a:buChar char="•"/>
            </a:pPr>
            <a:r>
              <a:rPr lang="en-US">
                <a:solidFill>
                  <a:srgbClr val="0066FF"/>
                </a:solidFill>
                <a:latin typeface="Verdana" pitchFamily="34" charset="0"/>
              </a:rPr>
              <a:t> DEVELOP A REGULAR PATTERN OF ELIMINATION</a:t>
            </a:r>
          </a:p>
          <a:p>
            <a:pPr>
              <a:spcBef>
                <a:spcPct val="50000"/>
              </a:spcBef>
              <a:buClr>
                <a:srgbClr val="0066FF"/>
              </a:buClr>
            </a:pPr>
            <a:endParaRPr lang="en-US">
              <a:solidFill>
                <a:srgbClr val="0066FF"/>
              </a:solidFill>
              <a:latin typeface="Verdana" pitchFamily="34" charset="0"/>
            </a:endParaRPr>
          </a:p>
          <a:p>
            <a:pPr algn="ctr">
              <a:spcBef>
                <a:spcPct val="50000"/>
              </a:spcBef>
              <a:buClr>
                <a:srgbClr val="0066FF"/>
              </a:buClr>
            </a:pPr>
            <a:r>
              <a:rPr lang="en-US" sz="3200">
                <a:solidFill>
                  <a:srgbClr val="FF0000"/>
                </a:solidFill>
                <a:latin typeface="Verdana" pitchFamily="34" charset="0"/>
              </a:rPr>
              <a:t>STEPS</a:t>
            </a:r>
            <a:endParaRPr lang="en-US">
              <a:solidFill>
                <a:srgbClr val="FF0000"/>
              </a:solidFill>
              <a:latin typeface="Verdana" pitchFamily="34" charset="0"/>
            </a:endParaRPr>
          </a:p>
          <a:p>
            <a:pPr>
              <a:spcBef>
                <a:spcPct val="50000"/>
              </a:spcBef>
              <a:buClr>
                <a:srgbClr val="0066FF"/>
              </a:buClr>
              <a:buFontTx/>
              <a:buChar char="•"/>
            </a:pPr>
            <a:r>
              <a:rPr lang="en-US">
                <a:solidFill>
                  <a:srgbClr val="FF0000"/>
                </a:solidFill>
                <a:latin typeface="Verdana" pitchFamily="34" charset="0"/>
              </a:rPr>
              <a:t> </a:t>
            </a:r>
            <a:r>
              <a:rPr lang="en-US">
                <a:solidFill>
                  <a:srgbClr val="0066FF"/>
                </a:solidFill>
                <a:latin typeface="Verdana" pitchFamily="34" charset="0"/>
              </a:rPr>
              <a:t>USUAL PATTERN IS DETERMINED</a:t>
            </a:r>
          </a:p>
          <a:p>
            <a:pPr>
              <a:spcBef>
                <a:spcPct val="50000"/>
              </a:spcBef>
              <a:buClr>
                <a:srgbClr val="0066FF"/>
              </a:buClr>
              <a:buFontTx/>
              <a:buChar char="•"/>
            </a:pPr>
            <a:r>
              <a:rPr lang="en-US">
                <a:solidFill>
                  <a:srgbClr val="0066FF"/>
                </a:solidFill>
                <a:latin typeface="Verdana" pitchFamily="34" charset="0"/>
              </a:rPr>
              <a:t> REGULAR SCHEDULE IS ESTABLISHED</a:t>
            </a:r>
          </a:p>
          <a:p>
            <a:pPr>
              <a:spcBef>
                <a:spcPct val="50000"/>
              </a:spcBef>
              <a:buClr>
                <a:srgbClr val="0066FF"/>
              </a:buClr>
              <a:buFontTx/>
              <a:buChar char="•"/>
            </a:pPr>
            <a:r>
              <a:rPr lang="en-US">
                <a:solidFill>
                  <a:srgbClr val="0066FF"/>
                </a:solidFill>
                <a:latin typeface="Verdana" pitchFamily="34" charset="0"/>
              </a:rPr>
              <a:t> EVALUATE AND CHANGE AS NECESSARY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WordArt 2"/>
          <p:cNvSpPr>
            <a:spLocks noChangeArrowheads="1" noChangeShapeType="1" noTextEdit="1"/>
          </p:cNvSpPr>
          <p:nvPr/>
        </p:nvSpPr>
        <p:spPr bwMode="auto">
          <a:xfrm>
            <a:off x="2743200" y="304800"/>
            <a:ext cx="36957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Arial Black"/>
              </a:rPr>
              <a:t>SUPPOSITORY</a:t>
            </a:r>
          </a:p>
        </p:txBody>
      </p:sp>
      <p:sp>
        <p:nvSpPr>
          <p:cNvPr id="25602" name="Text Box 3"/>
          <p:cNvSpPr txBox="1">
            <a:spLocks noChangeArrowheads="1"/>
          </p:cNvSpPr>
          <p:nvPr/>
        </p:nvSpPr>
        <p:spPr bwMode="auto">
          <a:xfrm>
            <a:off x="5486400" y="1600200"/>
            <a:ext cx="3352800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latin typeface="Verdana" pitchFamily="34" charset="0"/>
              </a:rPr>
              <a:t>A SUPPOSITORY IS A CONE-SHAPED, SEMISOLID SUBSTANCE THAT IS INSERTED INTO THE RECTUM</a:t>
            </a:r>
          </a:p>
          <a:p>
            <a:pPr>
              <a:spcBef>
                <a:spcPct val="50000"/>
              </a:spcBef>
            </a:pPr>
            <a:endParaRPr lang="en-US">
              <a:solidFill>
                <a:srgbClr val="FF0000"/>
              </a:solidFill>
              <a:latin typeface="Verdana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latin typeface="Verdana" pitchFamily="34" charset="0"/>
              </a:rPr>
              <a:t>USUALLY GIVEN BY THE NURSE</a:t>
            </a:r>
          </a:p>
        </p:txBody>
      </p:sp>
      <p:pic>
        <p:nvPicPr>
          <p:cNvPr id="25603" name="Picture 4" descr="C:\Documents and Settings\Default\My Documents\My Pictures\supposi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990600"/>
            <a:ext cx="5334000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WordArt 2"/>
          <p:cNvSpPr>
            <a:spLocks noChangeArrowheads="1" noChangeShapeType="1" noTextEdit="1"/>
          </p:cNvSpPr>
          <p:nvPr/>
        </p:nvSpPr>
        <p:spPr bwMode="auto">
          <a:xfrm>
            <a:off x="2971800" y="381000"/>
            <a:ext cx="2667000" cy="7905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Arial Black"/>
              </a:rPr>
              <a:t>ENEMAS</a:t>
            </a:r>
          </a:p>
        </p:txBody>
      </p:sp>
      <p:sp>
        <p:nvSpPr>
          <p:cNvPr id="26626" name="Text Box 3"/>
          <p:cNvSpPr txBox="1">
            <a:spLocks noChangeArrowheads="1"/>
          </p:cNvSpPr>
          <p:nvPr/>
        </p:nvSpPr>
        <p:spPr bwMode="auto">
          <a:xfrm>
            <a:off x="457200" y="1828800"/>
            <a:ext cx="8077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FF0000"/>
                </a:solidFill>
                <a:latin typeface="Verdana" pitchFamily="34" charset="0"/>
              </a:rPr>
              <a:t>THE INTRODUCTION OF FLUID INTO THE RECTUM AND LOWER COLON </a:t>
            </a:r>
          </a:p>
        </p:txBody>
      </p:sp>
      <p:sp>
        <p:nvSpPr>
          <p:cNvPr id="26627" name="Text Box 4"/>
          <p:cNvSpPr txBox="1">
            <a:spLocks noChangeArrowheads="1"/>
          </p:cNvSpPr>
          <p:nvPr/>
        </p:nvSpPr>
        <p:spPr bwMode="auto">
          <a:xfrm>
            <a:off x="685800" y="3429000"/>
            <a:ext cx="762000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rgbClr val="0066FF"/>
              </a:buClr>
              <a:buFontTx/>
              <a:buChar char="•"/>
            </a:pPr>
            <a:r>
              <a:rPr lang="en-US">
                <a:latin typeface="Verdana" pitchFamily="34" charset="0"/>
              </a:rPr>
              <a:t> </a:t>
            </a:r>
            <a:r>
              <a:rPr lang="en-US">
                <a:solidFill>
                  <a:srgbClr val="0066FF"/>
                </a:solidFill>
                <a:latin typeface="Verdana" pitchFamily="34" charset="0"/>
              </a:rPr>
              <a:t>ORDERED BY THE DOCTOR</a:t>
            </a:r>
          </a:p>
          <a:p>
            <a:pPr>
              <a:spcBef>
                <a:spcPct val="50000"/>
              </a:spcBef>
              <a:buClr>
                <a:srgbClr val="0066FF"/>
              </a:buClr>
              <a:buFontTx/>
              <a:buChar char="•"/>
            </a:pPr>
            <a:r>
              <a:rPr lang="en-US">
                <a:solidFill>
                  <a:srgbClr val="0066FF"/>
                </a:solidFill>
                <a:latin typeface="Verdana" pitchFamily="34" charset="0"/>
              </a:rPr>
              <a:t> GIVEN TO REMOVE FECES AND TO RELIEVE CONSTIPATION</a:t>
            </a:r>
          </a:p>
          <a:p>
            <a:pPr>
              <a:spcBef>
                <a:spcPct val="50000"/>
              </a:spcBef>
              <a:buClr>
                <a:srgbClr val="0066FF"/>
              </a:buClr>
              <a:buFontTx/>
              <a:buChar char="•"/>
            </a:pPr>
            <a:r>
              <a:rPr lang="en-US">
                <a:solidFill>
                  <a:srgbClr val="0066FF"/>
                </a:solidFill>
                <a:latin typeface="Verdana" pitchFamily="34" charset="0"/>
              </a:rPr>
              <a:t> ALSO GIVEN TO CLEAN THE BOWEL OF FECES BEFORE SURGERY, X-RAYS, OR CHILDBIRTH</a:t>
            </a:r>
            <a:endParaRPr lang="en-US"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WordArt 2"/>
          <p:cNvSpPr>
            <a:spLocks noChangeArrowheads="1" noChangeShapeType="1" noTextEdit="1"/>
          </p:cNvSpPr>
          <p:nvPr/>
        </p:nvSpPr>
        <p:spPr bwMode="auto">
          <a:xfrm>
            <a:off x="1981200" y="304800"/>
            <a:ext cx="48387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Arial Black"/>
              </a:rPr>
              <a:t>TYPES OF ENEMAS</a:t>
            </a:r>
          </a:p>
        </p:txBody>
      </p:sp>
      <p:sp>
        <p:nvSpPr>
          <p:cNvPr id="27650" name="Text Box 3"/>
          <p:cNvSpPr txBox="1">
            <a:spLocks noChangeArrowheads="1"/>
          </p:cNvSpPr>
          <p:nvPr/>
        </p:nvSpPr>
        <p:spPr bwMode="auto">
          <a:xfrm>
            <a:off x="609600" y="1676400"/>
            <a:ext cx="7772400" cy="497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>
                <a:srgbClr val="0066FF"/>
              </a:buClr>
            </a:pPr>
            <a:r>
              <a:rPr lang="en-US" sz="3200">
                <a:solidFill>
                  <a:srgbClr val="FF0000"/>
                </a:solidFill>
                <a:latin typeface="Verdana" pitchFamily="34" charset="0"/>
              </a:rPr>
              <a:t>CLEANSING ENEMAS</a:t>
            </a:r>
          </a:p>
          <a:p>
            <a:pPr>
              <a:spcBef>
                <a:spcPct val="50000"/>
              </a:spcBef>
              <a:buClr>
                <a:srgbClr val="0066FF"/>
              </a:buClr>
              <a:buFontTx/>
              <a:buChar char="•"/>
            </a:pPr>
            <a:r>
              <a:rPr lang="en-US" sz="3200">
                <a:latin typeface="Verdana" pitchFamily="34" charset="0"/>
              </a:rPr>
              <a:t> </a:t>
            </a:r>
            <a:r>
              <a:rPr lang="en-US" sz="3200">
                <a:solidFill>
                  <a:srgbClr val="0066FF"/>
                </a:solidFill>
                <a:latin typeface="Verdana" pitchFamily="34" charset="0"/>
              </a:rPr>
              <a:t>TAP WATER</a:t>
            </a:r>
          </a:p>
          <a:p>
            <a:pPr>
              <a:spcBef>
                <a:spcPct val="50000"/>
              </a:spcBef>
              <a:buClr>
                <a:srgbClr val="0066FF"/>
              </a:buClr>
              <a:buFontTx/>
              <a:buChar char="•"/>
            </a:pPr>
            <a:r>
              <a:rPr lang="en-US" sz="3200">
                <a:solidFill>
                  <a:srgbClr val="0066FF"/>
                </a:solidFill>
                <a:latin typeface="Verdana" pitchFamily="34" charset="0"/>
              </a:rPr>
              <a:t> SOAPSUDS</a:t>
            </a:r>
          </a:p>
          <a:p>
            <a:pPr>
              <a:spcBef>
                <a:spcPct val="50000"/>
              </a:spcBef>
              <a:buClr>
                <a:srgbClr val="0066FF"/>
              </a:buClr>
              <a:buFontTx/>
              <a:buChar char="•"/>
            </a:pPr>
            <a:r>
              <a:rPr lang="en-US" sz="3200">
                <a:solidFill>
                  <a:srgbClr val="0066FF"/>
                </a:solidFill>
                <a:latin typeface="Verdana" pitchFamily="34" charset="0"/>
              </a:rPr>
              <a:t> ENEMAS TILL CLEAR</a:t>
            </a:r>
          </a:p>
          <a:p>
            <a:pPr algn="ctr">
              <a:spcBef>
                <a:spcPct val="50000"/>
              </a:spcBef>
              <a:buClr>
                <a:srgbClr val="0066FF"/>
              </a:buClr>
            </a:pPr>
            <a:r>
              <a:rPr lang="en-US" sz="3200">
                <a:solidFill>
                  <a:srgbClr val="FF0000"/>
                </a:solidFill>
                <a:latin typeface="Verdana" pitchFamily="34" charset="0"/>
              </a:rPr>
              <a:t>COMMERCIAL</a:t>
            </a:r>
          </a:p>
          <a:p>
            <a:pPr>
              <a:spcBef>
                <a:spcPct val="50000"/>
              </a:spcBef>
              <a:buClr>
                <a:srgbClr val="0066FF"/>
              </a:buClr>
              <a:buFontTx/>
              <a:buChar char="•"/>
            </a:pPr>
            <a:r>
              <a:rPr lang="en-US" sz="3200">
                <a:solidFill>
                  <a:srgbClr val="0066FF"/>
                </a:solidFill>
                <a:latin typeface="Verdana" pitchFamily="34" charset="0"/>
              </a:rPr>
              <a:t> FLEETS (PACKAGED)</a:t>
            </a:r>
          </a:p>
          <a:p>
            <a:pPr>
              <a:spcBef>
                <a:spcPct val="50000"/>
              </a:spcBef>
              <a:buClr>
                <a:srgbClr val="0066FF"/>
              </a:buClr>
              <a:buFontTx/>
              <a:buChar char="•"/>
            </a:pPr>
            <a:r>
              <a:rPr lang="en-US" sz="3200">
                <a:solidFill>
                  <a:srgbClr val="0066FF"/>
                </a:solidFill>
                <a:latin typeface="Verdana" pitchFamily="34" charset="0"/>
              </a:rPr>
              <a:t> OIL RETENTION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WordArt 2"/>
          <p:cNvSpPr>
            <a:spLocks noChangeArrowheads="1" noChangeShapeType="1" noTextEdit="1"/>
          </p:cNvSpPr>
          <p:nvPr/>
        </p:nvSpPr>
        <p:spPr bwMode="auto">
          <a:xfrm>
            <a:off x="0" y="228600"/>
            <a:ext cx="893445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Arial Black"/>
              </a:rPr>
              <a:t>COMFORT AND SAFETY MEASURES</a:t>
            </a:r>
          </a:p>
        </p:txBody>
      </p:sp>
      <p:sp>
        <p:nvSpPr>
          <p:cNvPr id="28674" name="Text Box 3"/>
          <p:cNvSpPr txBox="1">
            <a:spLocks noChangeArrowheads="1"/>
          </p:cNvSpPr>
          <p:nvPr/>
        </p:nvSpPr>
        <p:spPr bwMode="auto">
          <a:xfrm>
            <a:off x="4572000" y="1066800"/>
            <a:ext cx="4191000" cy="542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rgbClr val="0066FF"/>
              </a:buClr>
              <a:buFont typeface="Wingdings" pitchFamily="2" charset="2"/>
              <a:buChar char="ü"/>
            </a:pPr>
            <a:r>
              <a:rPr lang="en-US" sz="2000">
                <a:latin typeface="Verdana" pitchFamily="34" charset="0"/>
              </a:rPr>
              <a:t> </a:t>
            </a:r>
            <a:r>
              <a:rPr lang="en-US" sz="2000">
                <a:solidFill>
                  <a:srgbClr val="0066FF"/>
                </a:solidFill>
                <a:latin typeface="Verdana" pitchFamily="34" charset="0"/>
              </a:rPr>
              <a:t>SOLUTION TEMPERATURE SHOULD BE 105º</a:t>
            </a:r>
          </a:p>
          <a:p>
            <a:pPr>
              <a:spcBef>
                <a:spcPct val="50000"/>
              </a:spcBef>
              <a:buClr>
                <a:srgbClr val="0066FF"/>
              </a:buClr>
              <a:buFont typeface="Wingdings" pitchFamily="2" charset="2"/>
              <a:buChar char="ü"/>
            </a:pPr>
            <a:r>
              <a:rPr lang="en-US" sz="2000">
                <a:solidFill>
                  <a:srgbClr val="0066FF"/>
                </a:solidFill>
                <a:latin typeface="Verdana" pitchFamily="34" charset="0"/>
              </a:rPr>
              <a:t> ADULTS RECEIVE BETWEEN 500 – 1000CC OF SOLUTION</a:t>
            </a:r>
          </a:p>
          <a:p>
            <a:pPr>
              <a:spcBef>
                <a:spcPct val="50000"/>
              </a:spcBef>
              <a:buClr>
                <a:srgbClr val="0066FF"/>
              </a:buClr>
              <a:buFont typeface="Wingdings" pitchFamily="2" charset="2"/>
              <a:buChar char="ü"/>
            </a:pPr>
            <a:r>
              <a:rPr lang="en-US" sz="2000">
                <a:solidFill>
                  <a:srgbClr val="0066FF"/>
                </a:solidFill>
                <a:latin typeface="Verdana" pitchFamily="34" charset="0"/>
              </a:rPr>
              <a:t> POSITION PATIENT IN THE LEFT SIM’S POSITION</a:t>
            </a:r>
          </a:p>
          <a:p>
            <a:pPr>
              <a:spcBef>
                <a:spcPct val="50000"/>
              </a:spcBef>
              <a:buClr>
                <a:srgbClr val="0066FF"/>
              </a:buClr>
              <a:buFont typeface="Wingdings" pitchFamily="2" charset="2"/>
              <a:buChar char="ü"/>
            </a:pPr>
            <a:r>
              <a:rPr lang="en-US" sz="2000">
                <a:solidFill>
                  <a:srgbClr val="0066FF"/>
                </a:solidFill>
                <a:latin typeface="Verdana" pitchFamily="34" charset="0"/>
              </a:rPr>
              <a:t> THE ENEMA BAG IS RAISED 12 INCHES ABOVE THE ANUS OR 18 INCHES ABOVE THE BED</a:t>
            </a:r>
          </a:p>
          <a:p>
            <a:pPr>
              <a:spcBef>
                <a:spcPct val="50000"/>
              </a:spcBef>
              <a:buClr>
                <a:srgbClr val="0066FF"/>
              </a:buClr>
              <a:buFont typeface="Wingdings" pitchFamily="2" charset="2"/>
              <a:buChar char="ü"/>
            </a:pPr>
            <a:r>
              <a:rPr lang="en-US" sz="2000">
                <a:solidFill>
                  <a:srgbClr val="0066FF"/>
                </a:solidFill>
                <a:latin typeface="Verdana" pitchFamily="34" charset="0"/>
              </a:rPr>
              <a:t> LUBRICATE THE TUBING AND INSERT IT 3 – 4 INCHES INTO THE RECTUM</a:t>
            </a:r>
          </a:p>
          <a:p>
            <a:pPr>
              <a:spcBef>
                <a:spcPct val="50000"/>
              </a:spcBef>
              <a:buClr>
                <a:srgbClr val="0066FF"/>
              </a:buClr>
              <a:buFont typeface="Wingdings" pitchFamily="2" charset="2"/>
              <a:buChar char="ü"/>
            </a:pPr>
            <a:r>
              <a:rPr lang="en-US" sz="2000">
                <a:solidFill>
                  <a:srgbClr val="0066FF"/>
                </a:solidFill>
                <a:latin typeface="Verdana" pitchFamily="34" charset="0"/>
              </a:rPr>
              <a:t> GIVE THE SOLUTION SLOWLY ( OVER 10 – 15 MIN.)</a:t>
            </a:r>
          </a:p>
        </p:txBody>
      </p:sp>
      <p:pic>
        <p:nvPicPr>
          <p:cNvPr id="28675" name="Picture 4" descr="C:\Documents and Settings\Default\My Documents\My Pictures\how high enem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514600"/>
            <a:ext cx="4476750" cy="411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6" name="Text Box 5"/>
          <p:cNvSpPr txBox="1">
            <a:spLocks noChangeArrowheads="1"/>
          </p:cNvSpPr>
          <p:nvPr/>
        </p:nvSpPr>
        <p:spPr bwMode="auto">
          <a:xfrm>
            <a:off x="0" y="1219200"/>
            <a:ext cx="4267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0066CC"/>
                </a:solidFill>
              </a:rPr>
              <a:t>HAVE THE PERSON VOID BEFORE BEGINNING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WordArt 2"/>
          <p:cNvSpPr>
            <a:spLocks noChangeArrowheads="1" noChangeShapeType="1" noTextEdit="1"/>
          </p:cNvSpPr>
          <p:nvPr/>
        </p:nvSpPr>
        <p:spPr bwMode="auto">
          <a:xfrm>
            <a:off x="533400" y="152400"/>
            <a:ext cx="798195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Arial Black"/>
              </a:rPr>
              <a:t>COMFORT AND SAFETY MEASURES</a:t>
            </a:r>
          </a:p>
        </p:txBody>
      </p:sp>
      <p:pic>
        <p:nvPicPr>
          <p:cNvPr id="29698" name="Picture 3" descr="C:\Documents and Settings\Default\My Documents\My Pictures\give enem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676400"/>
            <a:ext cx="4572000" cy="455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699" name="Text Box 4"/>
          <p:cNvSpPr txBox="1">
            <a:spLocks noChangeArrowheads="1"/>
          </p:cNvSpPr>
          <p:nvPr/>
        </p:nvSpPr>
        <p:spPr bwMode="auto">
          <a:xfrm>
            <a:off x="4724400" y="1371600"/>
            <a:ext cx="4191000" cy="390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rgbClr val="0066FF"/>
              </a:buClr>
              <a:buFont typeface="Wingdings" pitchFamily="2" charset="2"/>
              <a:buChar char="ü"/>
            </a:pPr>
            <a:r>
              <a:rPr lang="en-US" sz="2000">
                <a:latin typeface="Verdana" pitchFamily="34" charset="0"/>
              </a:rPr>
              <a:t> </a:t>
            </a:r>
            <a:r>
              <a:rPr lang="en-US" sz="2000">
                <a:solidFill>
                  <a:srgbClr val="0066FF"/>
                </a:solidFill>
                <a:latin typeface="Verdana" pitchFamily="34" charset="0"/>
              </a:rPr>
              <a:t>THE ENEMA TUBE IS HELD IN PLACE WHILE THE SOLUTION IS BEING GIVEN</a:t>
            </a:r>
          </a:p>
          <a:p>
            <a:pPr>
              <a:spcBef>
                <a:spcPct val="50000"/>
              </a:spcBef>
              <a:buClr>
                <a:srgbClr val="0066FF"/>
              </a:buClr>
              <a:buFont typeface="Wingdings" pitchFamily="2" charset="2"/>
              <a:buChar char="ü"/>
            </a:pPr>
            <a:r>
              <a:rPr lang="en-US" sz="2000">
                <a:solidFill>
                  <a:srgbClr val="0066FF"/>
                </a:solidFill>
                <a:latin typeface="Verdana" pitchFamily="34" charset="0"/>
              </a:rPr>
              <a:t> THE SOLUTION SHOULD BE RETAINED IN THE BOWEL FOR A CERTAIN LENGTH OF TIME</a:t>
            </a:r>
          </a:p>
          <a:p>
            <a:pPr>
              <a:spcBef>
                <a:spcPct val="50000"/>
              </a:spcBef>
              <a:buClr>
                <a:srgbClr val="0066FF"/>
              </a:buClr>
              <a:buFont typeface="Wingdings" pitchFamily="2" charset="2"/>
              <a:buChar char="ü"/>
            </a:pPr>
            <a:r>
              <a:rPr lang="en-US" sz="2000">
                <a:solidFill>
                  <a:srgbClr val="0066FF"/>
                </a:solidFill>
                <a:latin typeface="Verdana" pitchFamily="34" charset="0"/>
              </a:rPr>
              <a:t> THE BATHROOM MUST BE VACANT</a:t>
            </a:r>
          </a:p>
          <a:p>
            <a:pPr>
              <a:spcBef>
                <a:spcPct val="50000"/>
              </a:spcBef>
              <a:buClr>
                <a:srgbClr val="0066FF"/>
              </a:buClr>
              <a:buFont typeface="Wingdings" pitchFamily="2" charset="2"/>
              <a:buChar char="ü"/>
            </a:pPr>
            <a:r>
              <a:rPr lang="en-US" sz="2000">
                <a:solidFill>
                  <a:srgbClr val="0066FF"/>
                </a:solidFill>
                <a:latin typeface="Verdana" pitchFamily="34" charset="0"/>
              </a:rPr>
              <a:t> OBSERVE THE ENEMA RESULTS AND REPORT THEM TO THE NURSE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1" name="Picture 2" descr="C:\Documents and Settings\Default\My Documents\My Pictures\fleet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219200"/>
            <a:ext cx="3563938" cy="5108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2" name="WordArt 3"/>
          <p:cNvSpPr>
            <a:spLocks noChangeArrowheads="1" noChangeShapeType="1" noTextEdit="1"/>
          </p:cNvSpPr>
          <p:nvPr/>
        </p:nvSpPr>
        <p:spPr bwMode="auto">
          <a:xfrm>
            <a:off x="1371600" y="304800"/>
            <a:ext cx="5857875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Arial Black"/>
              </a:rPr>
              <a:t>FLEETS PACKAGE ENEMA</a:t>
            </a:r>
          </a:p>
        </p:txBody>
      </p:sp>
      <p:sp>
        <p:nvSpPr>
          <p:cNvPr id="30723" name="Text Box 4"/>
          <p:cNvSpPr txBox="1">
            <a:spLocks noChangeArrowheads="1"/>
          </p:cNvSpPr>
          <p:nvPr/>
        </p:nvSpPr>
        <p:spPr bwMode="auto">
          <a:xfrm>
            <a:off x="4114800" y="1447800"/>
            <a:ext cx="4495800" cy="356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66FF"/>
                </a:solidFill>
                <a:latin typeface="Verdana" pitchFamily="34" charset="0"/>
              </a:rPr>
              <a:t>COMES READY TO GIVE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rgbClr val="0066FF"/>
                </a:solidFill>
                <a:latin typeface="Verdana" pitchFamily="34" charset="0"/>
              </a:rPr>
              <a:t>WARM IT UNDER RUNNING WATER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rgbClr val="0066FF"/>
                </a:solidFill>
                <a:latin typeface="Verdana" pitchFamily="34" charset="0"/>
              </a:rPr>
              <a:t>INSERT 2 INCHES INTO THE RECTUM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rgbClr val="0066FF"/>
                </a:solidFill>
                <a:latin typeface="Verdana" pitchFamily="34" charset="0"/>
              </a:rPr>
              <a:t>ROLL UP FROM THE BOTTOM – DO NOT RELEASE PRESSURE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5" name="Picture 2" descr="C:\Documents and Settings\Default\My Documents\My Pictures\StOOL SPE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6069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6" name="Text Box 3"/>
          <p:cNvSpPr txBox="1">
            <a:spLocks noChangeArrowheads="1"/>
          </p:cNvSpPr>
          <p:nvPr/>
        </p:nvSpPr>
        <p:spPr bwMode="auto">
          <a:xfrm>
            <a:off x="4876800" y="1143000"/>
            <a:ext cx="396240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Verdana" pitchFamily="34" charset="0"/>
              </a:rPr>
              <a:t>USE A TONGUE DEPRESSOR TO TRANSFER THE STOOL SPECIMEN FROM THE COLLECTION CONTAINER TO THE SPECIMEN CONTAINER.</a:t>
            </a:r>
          </a:p>
        </p:txBody>
      </p:sp>
      <p:sp>
        <p:nvSpPr>
          <p:cNvPr id="31747" name="WordArt 4"/>
          <p:cNvSpPr>
            <a:spLocks noChangeArrowheads="1" noChangeShapeType="1" noTextEdit="1"/>
          </p:cNvSpPr>
          <p:nvPr/>
        </p:nvSpPr>
        <p:spPr bwMode="auto">
          <a:xfrm>
            <a:off x="4953000" y="304800"/>
            <a:ext cx="3524250" cy="495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66FF"/>
                </a:solidFill>
                <a:latin typeface="Arial Black"/>
              </a:rPr>
              <a:t>STOOL SPECIMEN</a:t>
            </a:r>
          </a:p>
        </p:txBody>
      </p:sp>
      <p:sp>
        <p:nvSpPr>
          <p:cNvPr id="31748" name="Text Box 5"/>
          <p:cNvSpPr txBox="1">
            <a:spLocks noChangeArrowheads="1"/>
          </p:cNvSpPr>
          <p:nvPr/>
        </p:nvSpPr>
        <p:spPr bwMode="auto">
          <a:xfrm>
            <a:off x="4953000" y="3962400"/>
            <a:ext cx="3962400" cy="283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Verdana" pitchFamily="34" charset="0"/>
              </a:rPr>
              <a:t>A STOOL SPECIMEN MUST NOT BE CONTAMINATED WITH URINE.</a:t>
            </a:r>
          </a:p>
          <a:p>
            <a:pPr>
              <a:spcBef>
                <a:spcPct val="50000"/>
              </a:spcBef>
            </a:pPr>
            <a:r>
              <a:rPr lang="en-US">
                <a:latin typeface="Verdana" pitchFamily="34" charset="0"/>
              </a:rPr>
              <a:t>TAKE THE SPECIMEN TO THE LABORATORY OR TO THE NURSE.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WordArt 2"/>
          <p:cNvSpPr>
            <a:spLocks noChangeArrowheads="1" noChangeShapeType="1" noTextEdit="1"/>
          </p:cNvSpPr>
          <p:nvPr/>
        </p:nvSpPr>
        <p:spPr bwMode="auto">
          <a:xfrm>
            <a:off x="1219200" y="533400"/>
            <a:ext cx="6848475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>
                <a:ln w="9525">
                  <a:solidFill>
                    <a:srgbClr val="0066FF"/>
                  </a:solidFill>
                  <a:round/>
                  <a:headEnd/>
                  <a:tailEnd/>
                </a:ln>
                <a:solidFill>
                  <a:srgbClr val="3366FF"/>
                </a:solidFill>
                <a:latin typeface="Arial Black"/>
              </a:rPr>
              <a:t>NORMAL BOWEL MOVEMENTS</a:t>
            </a:r>
          </a:p>
        </p:txBody>
      </p:sp>
      <p:sp>
        <p:nvSpPr>
          <p:cNvPr id="14338" name="Text Box 3"/>
          <p:cNvSpPr txBox="1">
            <a:spLocks noChangeArrowheads="1"/>
          </p:cNvSpPr>
          <p:nvPr/>
        </p:nvSpPr>
        <p:spPr bwMode="auto">
          <a:xfrm>
            <a:off x="533400" y="1600200"/>
            <a:ext cx="8001000" cy="502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rgbClr val="FF0000"/>
              </a:buClr>
              <a:buFontTx/>
              <a:buChar char="•"/>
            </a:pPr>
            <a:r>
              <a:rPr lang="en-US">
                <a:latin typeface="Verdana" pitchFamily="34" charset="0"/>
              </a:rPr>
              <a:t> THE FREQUENCY OF BOWEL MOVEMENTS VARIES FROM PERSON TO PERSON.</a:t>
            </a:r>
          </a:p>
          <a:p>
            <a:pPr>
              <a:spcBef>
                <a:spcPct val="50000"/>
              </a:spcBef>
              <a:buClr>
                <a:srgbClr val="FF0000"/>
              </a:buClr>
              <a:buFontTx/>
              <a:buChar char="•"/>
            </a:pPr>
            <a:r>
              <a:rPr lang="en-US">
                <a:latin typeface="Verdana" pitchFamily="34" charset="0"/>
              </a:rPr>
              <a:t>  SOME PEOPLE HAVE A BOWEL MOVEMENT EVERY DAY, SOME EVERY 2 – 3 DAYS, SOME 2 – 3 TIMES A DAY.</a:t>
            </a:r>
          </a:p>
          <a:p>
            <a:pPr>
              <a:spcBef>
                <a:spcPct val="50000"/>
              </a:spcBef>
              <a:buClr>
                <a:srgbClr val="FF0000"/>
              </a:buClr>
              <a:buFontTx/>
              <a:buChar char="•"/>
            </a:pPr>
            <a:r>
              <a:rPr lang="en-US">
                <a:latin typeface="Verdana" pitchFamily="34" charset="0"/>
              </a:rPr>
              <a:t> MANY PEOPLE HAVE A BOWEL MOVEMENT IN THE MORNING, SOME IN THE EVENING. </a:t>
            </a:r>
          </a:p>
          <a:p>
            <a:pPr>
              <a:spcBef>
                <a:spcPct val="50000"/>
              </a:spcBef>
              <a:buClr>
                <a:srgbClr val="FF0000"/>
              </a:buClr>
              <a:buFontTx/>
              <a:buChar char="•"/>
            </a:pPr>
            <a:r>
              <a:rPr lang="en-US">
                <a:latin typeface="Verdana" pitchFamily="34" charset="0"/>
              </a:rPr>
              <a:t>STOOLS ARE NORMALLY BROWN IN COLOR.</a:t>
            </a:r>
          </a:p>
          <a:p>
            <a:pPr>
              <a:spcBef>
                <a:spcPct val="50000"/>
              </a:spcBef>
              <a:buClr>
                <a:srgbClr val="FF0000"/>
              </a:buClr>
              <a:buFontTx/>
              <a:buChar char="•"/>
            </a:pPr>
            <a:r>
              <a:rPr lang="en-US">
                <a:latin typeface="Verdana" pitchFamily="34" charset="0"/>
              </a:rPr>
              <a:t> FECES ARE NORMALLY SOFT, FORMED, MOIST AND SHAPED LIKE THE RECTUM.</a:t>
            </a:r>
          </a:p>
          <a:p>
            <a:pPr>
              <a:spcBef>
                <a:spcPct val="50000"/>
              </a:spcBef>
              <a:buClr>
                <a:srgbClr val="FF0000"/>
              </a:buClr>
              <a:buFontTx/>
              <a:buChar char="•"/>
            </a:pPr>
            <a:r>
              <a:rPr lang="en-US">
                <a:latin typeface="Verdana" pitchFamily="34" charset="0"/>
              </a:rPr>
              <a:t> FECES HAVE A CHARACTERISTIC ODOR.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WordArt 2"/>
          <p:cNvSpPr>
            <a:spLocks noChangeArrowheads="1" noChangeShapeType="1" noTextEdit="1"/>
          </p:cNvSpPr>
          <p:nvPr/>
        </p:nvSpPr>
        <p:spPr bwMode="auto">
          <a:xfrm>
            <a:off x="1371600" y="228600"/>
            <a:ext cx="6229350" cy="495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Arial Black"/>
              </a:rPr>
              <a:t>THE PERSON WITH AN OSTOMY</a:t>
            </a:r>
          </a:p>
        </p:txBody>
      </p:sp>
      <p:sp>
        <p:nvSpPr>
          <p:cNvPr id="32770" name="Text Box 3"/>
          <p:cNvSpPr txBox="1">
            <a:spLocks noChangeArrowheads="1"/>
          </p:cNvSpPr>
          <p:nvPr/>
        </p:nvSpPr>
        <p:spPr bwMode="auto">
          <a:xfrm>
            <a:off x="457200" y="914400"/>
            <a:ext cx="8077200" cy="666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latin typeface="Verdana" pitchFamily="34" charset="0"/>
              </a:rPr>
              <a:t>AN </a:t>
            </a:r>
            <a:r>
              <a:rPr lang="en-US" u="sng">
                <a:solidFill>
                  <a:srgbClr val="FF0000"/>
                </a:solidFill>
                <a:latin typeface="Verdana" pitchFamily="34" charset="0"/>
              </a:rPr>
              <a:t>OSTOMY</a:t>
            </a:r>
            <a:r>
              <a:rPr lang="en-US">
                <a:solidFill>
                  <a:srgbClr val="FF0000"/>
                </a:solidFill>
                <a:latin typeface="Verdana" pitchFamily="34" charset="0"/>
              </a:rPr>
              <a:t> IS THE SURGICAL CREATION OF AN ARTIFICIAL OPENING</a:t>
            </a:r>
          </a:p>
          <a:p>
            <a:pPr algn="ctr">
              <a:spcBef>
                <a:spcPct val="50000"/>
              </a:spcBef>
            </a:pPr>
            <a:endParaRPr lang="en-US">
              <a:solidFill>
                <a:srgbClr val="FF0000"/>
              </a:solidFill>
              <a:latin typeface="Verdana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latin typeface="Verdana" pitchFamily="34" charset="0"/>
              </a:rPr>
              <a:t>THE OPENING IS CALLED A </a:t>
            </a:r>
            <a:r>
              <a:rPr lang="en-US" u="sng">
                <a:solidFill>
                  <a:srgbClr val="FF0000"/>
                </a:solidFill>
                <a:latin typeface="Verdana" pitchFamily="34" charset="0"/>
              </a:rPr>
              <a:t>STOMA</a:t>
            </a:r>
            <a:endParaRPr lang="en-US">
              <a:solidFill>
                <a:srgbClr val="FF0000"/>
              </a:solidFill>
              <a:latin typeface="Verdana" pitchFamily="34" charset="0"/>
            </a:endParaRPr>
          </a:p>
          <a:p>
            <a:pPr algn="ctr">
              <a:spcBef>
                <a:spcPct val="50000"/>
              </a:spcBef>
            </a:pPr>
            <a:endParaRPr lang="en-US">
              <a:solidFill>
                <a:srgbClr val="FF0000"/>
              </a:solidFill>
              <a:latin typeface="Verdana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latin typeface="Verdana" pitchFamily="34" charset="0"/>
              </a:rPr>
              <a:t>A </a:t>
            </a:r>
            <a:r>
              <a:rPr lang="en-US" u="sng">
                <a:solidFill>
                  <a:srgbClr val="FF0000"/>
                </a:solidFill>
                <a:latin typeface="Verdana" pitchFamily="34" charset="0"/>
              </a:rPr>
              <a:t>COLOSTOMY</a:t>
            </a:r>
            <a:r>
              <a:rPr lang="en-US">
                <a:solidFill>
                  <a:srgbClr val="FF0000"/>
                </a:solidFill>
                <a:latin typeface="Verdana" pitchFamily="34" charset="0"/>
              </a:rPr>
              <a:t> IS THE SURGICAL CREATION OF AN ARTIFICIAL OPENING BETWEEN THE COLON AND THE ABDOMINAL WALL</a:t>
            </a:r>
          </a:p>
          <a:p>
            <a:pPr algn="ctr">
              <a:spcBef>
                <a:spcPct val="50000"/>
              </a:spcBef>
            </a:pPr>
            <a:endParaRPr lang="en-US">
              <a:solidFill>
                <a:srgbClr val="FF0000"/>
              </a:solidFill>
              <a:latin typeface="Verdana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latin typeface="Verdana" pitchFamily="34" charset="0"/>
              </a:rPr>
              <a:t>AN </a:t>
            </a:r>
            <a:r>
              <a:rPr lang="en-US" u="sng">
                <a:solidFill>
                  <a:srgbClr val="FF0000"/>
                </a:solidFill>
                <a:latin typeface="Verdana" pitchFamily="34" charset="0"/>
              </a:rPr>
              <a:t>ILEOSTOMY</a:t>
            </a:r>
            <a:r>
              <a:rPr lang="en-US">
                <a:solidFill>
                  <a:srgbClr val="FF0000"/>
                </a:solidFill>
                <a:latin typeface="Verdana" pitchFamily="34" charset="0"/>
              </a:rPr>
              <a:t> IS A SURGICALLY CREATED OPENING BETWEEN THE SMALL INSTESTINE AND THE ABDOMINAL WALL</a:t>
            </a:r>
          </a:p>
          <a:p>
            <a:pPr algn="ctr">
              <a:spcBef>
                <a:spcPct val="50000"/>
              </a:spcBef>
            </a:pPr>
            <a:endParaRPr lang="en-US">
              <a:solidFill>
                <a:srgbClr val="FF0000"/>
              </a:solidFill>
              <a:latin typeface="Verdana" pitchFamily="34" charset="0"/>
            </a:endParaRPr>
          </a:p>
          <a:p>
            <a:pPr algn="ctr">
              <a:spcBef>
                <a:spcPct val="50000"/>
              </a:spcBef>
            </a:pPr>
            <a:endParaRPr lang="en-US" u="sng">
              <a:solidFill>
                <a:srgbClr val="FF0000"/>
              </a:solidFill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3" name="Picture 2" descr="C:\Documents and Settings\Default\My Documents\My Pictures\colost sit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941388"/>
            <a:ext cx="7010400" cy="591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4" name="WordArt 3"/>
          <p:cNvSpPr>
            <a:spLocks noChangeArrowheads="1" noChangeShapeType="1" noTextEdit="1"/>
          </p:cNvSpPr>
          <p:nvPr/>
        </p:nvSpPr>
        <p:spPr bwMode="auto">
          <a:xfrm>
            <a:off x="2057400" y="228600"/>
            <a:ext cx="4391025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Arial Black"/>
              </a:rPr>
              <a:t>COLOSTOMY SITES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WordArt 2"/>
          <p:cNvSpPr>
            <a:spLocks noChangeArrowheads="1" noChangeShapeType="1" noTextEdit="1"/>
          </p:cNvSpPr>
          <p:nvPr/>
        </p:nvSpPr>
        <p:spPr bwMode="auto">
          <a:xfrm>
            <a:off x="381000" y="381000"/>
            <a:ext cx="8534400" cy="495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Arial Black"/>
              </a:rPr>
              <a:t>GUIDELINES FOR PERFORMING OSTOMY CARE</a:t>
            </a:r>
          </a:p>
        </p:txBody>
      </p:sp>
      <p:sp>
        <p:nvSpPr>
          <p:cNvPr id="34818" name="Text Box 3"/>
          <p:cNvSpPr txBox="1">
            <a:spLocks noChangeArrowheads="1"/>
          </p:cNvSpPr>
          <p:nvPr/>
        </p:nvSpPr>
        <p:spPr bwMode="auto">
          <a:xfrm>
            <a:off x="228600" y="1295400"/>
            <a:ext cx="8610600" cy="210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>
                <a:latin typeface="Verdana" pitchFamily="34" charset="0"/>
              </a:rPr>
              <a:t> </a:t>
            </a:r>
            <a:r>
              <a:rPr lang="en-US">
                <a:solidFill>
                  <a:srgbClr val="0066FF"/>
                </a:solidFill>
                <a:latin typeface="Verdana" pitchFamily="34" charset="0"/>
              </a:rPr>
              <a:t>KEEP THE PERSON’S SKIN CLEAN AND DRY AND OBSERVE FOR REDNESS, RASH, OR SKIN BREAKDOWN.</a:t>
            </a:r>
          </a:p>
          <a:p>
            <a:pPr algn="ctr">
              <a:spcBef>
                <a:spcPct val="50000"/>
              </a:spcBef>
            </a:pPr>
            <a:r>
              <a:rPr lang="en-US">
                <a:solidFill>
                  <a:srgbClr val="0066FF"/>
                </a:solidFill>
                <a:latin typeface="Verdana" pitchFamily="34" charset="0"/>
              </a:rPr>
              <a:t>THE POUCH IS EMPTIED PRN (AS NEEDED) AND IS CHANGED EVERY 3 – 7 DAYS, OR AS NEEDED.</a:t>
            </a:r>
            <a:endParaRPr lang="en-US">
              <a:latin typeface="Verdana" pitchFamily="34" charset="0"/>
            </a:endParaRPr>
          </a:p>
        </p:txBody>
      </p:sp>
      <p:pic>
        <p:nvPicPr>
          <p:cNvPr id="34819" name="Picture 4" descr="C:\Documents and Settings\Default\My Documents\My Pictures\colost chg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62200" y="3352800"/>
            <a:ext cx="44196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1" name="Picture 2" descr="C:\Documents and Settings\Default\My Documents\My Pictures\colost chg 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5000" y="2068513"/>
            <a:ext cx="5014913" cy="4789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2" name="Text Box 3"/>
          <p:cNvSpPr txBox="1">
            <a:spLocks noChangeArrowheads="1"/>
          </p:cNvSpPr>
          <p:nvPr/>
        </p:nvSpPr>
        <p:spPr bwMode="auto">
          <a:xfrm>
            <a:off x="457200" y="228600"/>
            <a:ext cx="845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>
              <a:latin typeface="Verdana" pitchFamily="34" charset="0"/>
            </a:endParaRPr>
          </a:p>
        </p:txBody>
      </p:sp>
      <p:sp>
        <p:nvSpPr>
          <p:cNvPr id="35843" name="Text Box 4"/>
          <p:cNvSpPr txBox="1">
            <a:spLocks noChangeArrowheads="1"/>
          </p:cNvSpPr>
          <p:nvPr/>
        </p:nvSpPr>
        <p:spPr bwMode="auto">
          <a:xfrm>
            <a:off x="685800" y="609600"/>
            <a:ext cx="78486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rgbClr val="0066FF"/>
                </a:solidFill>
                <a:latin typeface="Verdana" pitchFamily="34" charset="0"/>
              </a:rPr>
              <a:t>GENTLY REMOVE THE COLOSTOMY APPLIANCE (COLOSTOMY BAG) AND PLACE IT IN THE BEDPAN.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5" name="Picture 2" descr="C:\Documents and Settings\Default\My Documents\My Pictures\colost chg 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2133600"/>
            <a:ext cx="597535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66" name="Text Box 3"/>
          <p:cNvSpPr txBox="1">
            <a:spLocks noChangeArrowheads="1"/>
          </p:cNvSpPr>
          <p:nvPr/>
        </p:nvSpPr>
        <p:spPr bwMode="auto">
          <a:xfrm>
            <a:off x="457200" y="677863"/>
            <a:ext cx="8153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rgbClr val="0066FF"/>
                </a:solidFill>
                <a:latin typeface="Verdana" pitchFamily="34" charset="0"/>
              </a:rPr>
              <a:t>CLEAN AROUND THE STOMA WITH SOAP (MILD) AND WATER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89" name="Picture 2" descr="C:\Documents and Settings\Default\My Documents\My Pictures\colost chg 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036763"/>
            <a:ext cx="5705475" cy="4821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0" name="Text Box 3"/>
          <p:cNvSpPr txBox="1">
            <a:spLocks noChangeArrowheads="1"/>
          </p:cNvSpPr>
          <p:nvPr/>
        </p:nvSpPr>
        <p:spPr bwMode="auto">
          <a:xfrm>
            <a:off x="381000" y="304800"/>
            <a:ext cx="8382000" cy="173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rgbClr val="0066FF"/>
                </a:solidFill>
                <a:latin typeface="Verdana" pitchFamily="34" charset="0"/>
              </a:rPr>
              <a:t>REMOVE THE ADHESIVE BACKING AND CENTER THE POUCH OVER THE STOMA. APPLY GENTLE PRESSURE.</a:t>
            </a:r>
          </a:p>
          <a:p>
            <a:pPr algn="ctr">
              <a:spcBef>
                <a:spcPct val="50000"/>
              </a:spcBef>
            </a:pPr>
            <a:r>
              <a:rPr lang="en-US">
                <a:solidFill>
                  <a:srgbClr val="0066FF"/>
                </a:solidFill>
                <a:latin typeface="Verdana" pitchFamily="34" charset="0"/>
              </a:rPr>
              <a:t>FASTEN THE CLAMP AT THE BOTTOM OF THE BAG.</a:t>
            </a:r>
          </a:p>
        </p:txBody>
      </p:sp>
      <p:sp>
        <p:nvSpPr>
          <p:cNvPr id="37891" name="Text Box 4"/>
          <p:cNvSpPr txBox="1">
            <a:spLocks noChangeArrowheads="1"/>
          </p:cNvSpPr>
          <p:nvPr/>
        </p:nvSpPr>
        <p:spPr bwMode="auto">
          <a:xfrm>
            <a:off x="5943600" y="2209800"/>
            <a:ext cx="2971800" cy="392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66CC"/>
                </a:solidFill>
              </a:rPr>
              <a:t>DEODORANT IS PLACED IN THE BAG TO PREVENT ODORS.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rgbClr val="0066CC"/>
                </a:solidFill>
              </a:rPr>
              <a:t>DO NOT LET THE PERSON SHOWER OR BATHE FOR 1-2 HOURS AFTER APPLYING THE POUCH.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3" name="Picture 2" descr="C:\Documents and Settings\Default\My Documents\My Pictures\colost care.jpg"/>
          <p:cNvPicPr>
            <a:picLocks noChangeAspect="1" noChangeArrowheads="1"/>
          </p:cNvPicPr>
          <p:nvPr/>
        </p:nvPicPr>
        <p:blipFill>
          <a:blip r:embed="rId2"/>
          <a:srcRect t="4956"/>
          <a:stretch>
            <a:fillRect/>
          </a:stretch>
        </p:blipFill>
        <p:spPr bwMode="auto">
          <a:xfrm>
            <a:off x="1524000" y="50800"/>
            <a:ext cx="6096000" cy="537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4" name="Text Box 3"/>
          <p:cNvSpPr txBox="1">
            <a:spLocks noChangeArrowheads="1"/>
          </p:cNvSpPr>
          <p:nvPr/>
        </p:nvSpPr>
        <p:spPr bwMode="auto">
          <a:xfrm>
            <a:off x="304800" y="5791200"/>
            <a:ext cx="8458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Verdana" pitchFamily="34" charset="0"/>
              </a:rPr>
              <a:t>THE WAFER MAY HAVE TO BE CUT TO THE PROPER STOMA SIZE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 Box 2"/>
          <p:cNvSpPr txBox="1">
            <a:spLocks noChangeArrowheads="1"/>
          </p:cNvSpPr>
          <p:nvPr/>
        </p:nvSpPr>
        <p:spPr bwMode="auto">
          <a:xfrm>
            <a:off x="152400" y="1295400"/>
            <a:ext cx="876300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rgbClr val="FF3300"/>
              </a:buClr>
              <a:buFontTx/>
              <a:buChar char="•"/>
            </a:pPr>
            <a:r>
              <a:rPr lang="en-US"/>
              <a:t>  DEFECATION -  THE PROCESS OF EXCRETING FECES FROM THE RECTUM – HAVING A BOWEL MOVEMENT</a:t>
            </a:r>
          </a:p>
          <a:p>
            <a:pPr>
              <a:spcBef>
                <a:spcPct val="50000"/>
              </a:spcBef>
              <a:buClr>
                <a:srgbClr val="FF3300"/>
              </a:buClr>
              <a:buFontTx/>
              <a:buChar char="•"/>
            </a:pPr>
            <a:r>
              <a:rPr lang="en-US"/>
              <a:t>  FECES -  THE SEMI-SOLID MASS OF WASTE PRODUCTS IN THE COLON THAT ARE EXPELLED THROUGH THE ANUS</a:t>
            </a:r>
          </a:p>
          <a:p>
            <a:pPr>
              <a:spcBef>
                <a:spcPct val="50000"/>
              </a:spcBef>
              <a:buClr>
                <a:srgbClr val="FF3300"/>
              </a:buClr>
              <a:buFontTx/>
              <a:buChar char="•"/>
            </a:pPr>
            <a:r>
              <a:rPr lang="en-US"/>
              <a:t>  STOOL – EXCRETED FECES</a:t>
            </a:r>
          </a:p>
        </p:txBody>
      </p:sp>
      <p:sp>
        <p:nvSpPr>
          <p:cNvPr id="15362" name="WordArt 3"/>
          <p:cNvSpPr>
            <a:spLocks noChangeArrowheads="1" noChangeShapeType="1" noTextEdit="1"/>
          </p:cNvSpPr>
          <p:nvPr/>
        </p:nvSpPr>
        <p:spPr bwMode="auto">
          <a:xfrm>
            <a:off x="2590800" y="457200"/>
            <a:ext cx="3343275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Arial Black"/>
              </a:rPr>
              <a:t>DEFINITIONS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WordArt 2"/>
          <p:cNvSpPr>
            <a:spLocks noChangeArrowheads="1" noChangeShapeType="1" noTextEdit="1"/>
          </p:cNvSpPr>
          <p:nvPr/>
        </p:nvSpPr>
        <p:spPr bwMode="auto">
          <a:xfrm>
            <a:off x="2286000" y="304800"/>
            <a:ext cx="485775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66FF"/>
                </a:solidFill>
                <a:latin typeface="Arial Black"/>
              </a:rPr>
              <a:t>BOWEL ELIMINATION</a:t>
            </a:r>
          </a:p>
        </p:txBody>
      </p:sp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0" y="1409700"/>
            <a:ext cx="8763000" cy="544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solidFill>
                  <a:srgbClr val="FF0000"/>
                </a:solidFill>
                <a:latin typeface="Verdana" pitchFamily="34" charset="0"/>
              </a:rPr>
              <a:t>REPORT ABNORMAL BOWEL MOVEMENTS TO NURSE: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>
                <a:solidFill>
                  <a:srgbClr val="0066FF"/>
                </a:solidFill>
                <a:latin typeface="Verdana" pitchFamily="34" charset="0"/>
              </a:rPr>
              <a:t> TOO SOFT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rgbClr val="0066FF"/>
                </a:solidFill>
                <a:latin typeface="Verdana" pitchFamily="34" charset="0"/>
              </a:rPr>
              <a:t>   (DIARRHEA)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>
                <a:solidFill>
                  <a:srgbClr val="0066FF"/>
                </a:solidFill>
                <a:latin typeface="Verdana" pitchFamily="34" charset="0"/>
              </a:rPr>
              <a:t> TOO HARD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rgbClr val="0066FF"/>
                </a:solidFill>
                <a:latin typeface="Verdana" pitchFamily="34" charset="0"/>
              </a:rPr>
              <a:t>   (CONSTIPATION)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>
                <a:solidFill>
                  <a:srgbClr val="0066FF"/>
                </a:solidFill>
                <a:latin typeface="Verdana" pitchFamily="34" charset="0"/>
              </a:rPr>
              <a:t> CONTAINS BLOOD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>
                <a:solidFill>
                  <a:srgbClr val="0066FF"/>
                </a:solidFill>
                <a:latin typeface="Verdana" pitchFamily="34" charset="0"/>
              </a:rPr>
              <a:t> COMPLAINTS OF PAIN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>
                <a:solidFill>
                  <a:srgbClr val="0066FF"/>
                </a:solidFill>
                <a:latin typeface="Verdana" pitchFamily="34" charset="0"/>
              </a:rPr>
              <a:t>  ABNORMAL COLOR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>
                <a:solidFill>
                  <a:srgbClr val="0066FF"/>
                </a:solidFill>
                <a:latin typeface="Verdana" pitchFamily="34" charset="0"/>
              </a:rPr>
              <a:t> ABNORMAL IN ANY WAY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WordArt 2"/>
          <p:cNvSpPr>
            <a:spLocks noChangeArrowheads="1" noChangeShapeType="1" noTextEdit="1"/>
          </p:cNvSpPr>
          <p:nvPr/>
        </p:nvSpPr>
        <p:spPr bwMode="auto">
          <a:xfrm>
            <a:off x="685800" y="228600"/>
            <a:ext cx="7362825" cy="428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66FF"/>
                </a:solidFill>
                <a:latin typeface="Arial Black"/>
              </a:rPr>
              <a:t>FACTORS AFFECTING BOWEL ELIMINATION</a:t>
            </a:r>
          </a:p>
        </p:txBody>
      </p:sp>
      <p:sp>
        <p:nvSpPr>
          <p:cNvPr id="17410" name="Text Box 3"/>
          <p:cNvSpPr txBox="1">
            <a:spLocks noChangeArrowheads="1"/>
          </p:cNvSpPr>
          <p:nvPr/>
        </p:nvSpPr>
        <p:spPr bwMode="auto">
          <a:xfrm>
            <a:off x="0" y="762000"/>
            <a:ext cx="91440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rgbClr val="FF0000"/>
              </a:buClr>
              <a:buFontTx/>
              <a:buChar char="•"/>
            </a:pPr>
            <a:r>
              <a:rPr lang="en-US">
                <a:latin typeface="Verdana" pitchFamily="34" charset="0"/>
              </a:rPr>
              <a:t> </a:t>
            </a:r>
            <a:r>
              <a:rPr lang="en-US" sz="2000">
                <a:solidFill>
                  <a:srgbClr val="FF0000"/>
                </a:solidFill>
                <a:latin typeface="Verdana" pitchFamily="34" charset="0"/>
              </a:rPr>
              <a:t>PRIVACY –</a:t>
            </a:r>
            <a:r>
              <a:rPr lang="en-US" sz="2000">
                <a:latin typeface="Verdana" pitchFamily="34" charset="0"/>
              </a:rPr>
              <a:t> </a:t>
            </a:r>
            <a:r>
              <a:rPr lang="en-US" sz="2000">
                <a:solidFill>
                  <a:schemeClr val="accent2"/>
                </a:solidFill>
                <a:latin typeface="Verdana" pitchFamily="34" charset="0"/>
              </a:rPr>
              <a:t> USING A BEDPAN MAY PREVENT A PATIENT FROM DEFECATING. </a:t>
            </a:r>
            <a:r>
              <a:rPr lang="en-US" sz="2000">
                <a:latin typeface="Verdana" pitchFamily="34" charset="0"/>
              </a:rPr>
              <a:t> </a:t>
            </a:r>
            <a:r>
              <a:rPr lang="en-US" sz="2000">
                <a:solidFill>
                  <a:schemeClr val="accent2"/>
                </a:solidFill>
                <a:latin typeface="Verdana" pitchFamily="34" charset="0"/>
              </a:rPr>
              <a:t>ODORS AND SOUNDS MAY BE EMBARRASSING. </a:t>
            </a:r>
          </a:p>
          <a:p>
            <a:pPr>
              <a:spcBef>
                <a:spcPct val="50000"/>
              </a:spcBef>
              <a:buClr>
                <a:srgbClr val="FF0000"/>
              </a:buClr>
              <a:buFontTx/>
              <a:buChar char="•"/>
            </a:pPr>
            <a:r>
              <a:rPr lang="en-US" sz="2000">
                <a:solidFill>
                  <a:schemeClr val="accent2"/>
                </a:solidFill>
                <a:latin typeface="Verdana" pitchFamily="34" charset="0"/>
              </a:rPr>
              <a:t> </a:t>
            </a:r>
            <a:r>
              <a:rPr lang="en-US" sz="2000">
                <a:solidFill>
                  <a:srgbClr val="FF0000"/>
                </a:solidFill>
                <a:latin typeface="Verdana" pitchFamily="34" charset="0"/>
              </a:rPr>
              <a:t>PERSONAL HABITS – </a:t>
            </a:r>
            <a:r>
              <a:rPr lang="en-US" sz="2000">
                <a:solidFill>
                  <a:schemeClr val="accent2"/>
                </a:solidFill>
                <a:latin typeface="Verdana" pitchFamily="34" charset="0"/>
              </a:rPr>
              <a:t>MANY PEOPLE HAVE HABITS THAT STIMULATE BOWEL ELIMINATION (DRINKING A CUP OF COFFEE).</a:t>
            </a:r>
          </a:p>
          <a:p>
            <a:pPr>
              <a:spcBef>
                <a:spcPct val="50000"/>
              </a:spcBef>
              <a:buClr>
                <a:srgbClr val="FF0000"/>
              </a:buClr>
              <a:buFontTx/>
              <a:buChar char="•"/>
            </a:pPr>
            <a:r>
              <a:rPr lang="en-US" sz="2000">
                <a:solidFill>
                  <a:schemeClr val="accent2"/>
                </a:solidFill>
                <a:latin typeface="Verdana" pitchFamily="34" charset="0"/>
              </a:rPr>
              <a:t> </a:t>
            </a:r>
            <a:r>
              <a:rPr lang="en-US" sz="2000">
                <a:solidFill>
                  <a:srgbClr val="FF0000"/>
                </a:solidFill>
                <a:latin typeface="Verdana" pitchFamily="34" charset="0"/>
              </a:rPr>
              <a:t>AGE – </a:t>
            </a:r>
            <a:r>
              <a:rPr lang="en-US" sz="2000">
                <a:solidFill>
                  <a:schemeClr val="accent2"/>
                </a:solidFill>
                <a:latin typeface="Verdana" pitchFamily="34" charset="0"/>
              </a:rPr>
              <a:t>THE GI SYSTEM SLOWS DOWN WITH AGE.</a:t>
            </a:r>
          </a:p>
          <a:p>
            <a:pPr>
              <a:spcBef>
                <a:spcPct val="50000"/>
              </a:spcBef>
              <a:buClr>
                <a:srgbClr val="FF0000"/>
              </a:buClr>
              <a:buFontTx/>
              <a:buChar char="•"/>
            </a:pPr>
            <a:r>
              <a:rPr lang="en-US" sz="2000">
                <a:solidFill>
                  <a:schemeClr val="accent2"/>
                </a:solidFill>
                <a:latin typeface="Verdana" pitchFamily="34" charset="0"/>
              </a:rPr>
              <a:t> </a:t>
            </a:r>
            <a:r>
              <a:rPr lang="en-US" sz="2000">
                <a:solidFill>
                  <a:srgbClr val="FF0000"/>
                </a:solidFill>
                <a:latin typeface="Verdana" pitchFamily="34" charset="0"/>
              </a:rPr>
              <a:t>DIET – </a:t>
            </a:r>
            <a:r>
              <a:rPr lang="en-US" sz="2000">
                <a:solidFill>
                  <a:schemeClr val="accent2"/>
                </a:solidFill>
                <a:latin typeface="Verdana" pitchFamily="34" charset="0"/>
              </a:rPr>
              <a:t>NEED FIBER. CERTAIN FOODS MAY CAUSE CONSTIPATION OR DIARRHEA IN CERTAIN PEOPLE.</a:t>
            </a:r>
          </a:p>
          <a:p>
            <a:pPr>
              <a:spcBef>
                <a:spcPct val="50000"/>
              </a:spcBef>
              <a:buClr>
                <a:srgbClr val="FF0000"/>
              </a:buClr>
              <a:buFontTx/>
              <a:buChar char="•"/>
            </a:pPr>
            <a:r>
              <a:rPr lang="en-US" sz="2000">
                <a:solidFill>
                  <a:schemeClr val="accent2"/>
                </a:solidFill>
                <a:latin typeface="Verdana" pitchFamily="34" charset="0"/>
              </a:rPr>
              <a:t> </a:t>
            </a:r>
            <a:r>
              <a:rPr lang="en-US" sz="2000">
                <a:solidFill>
                  <a:srgbClr val="FF0000"/>
                </a:solidFill>
                <a:latin typeface="Verdana" pitchFamily="34" charset="0"/>
              </a:rPr>
              <a:t>FLUIDS – </a:t>
            </a:r>
            <a:r>
              <a:rPr lang="en-US" sz="2000">
                <a:solidFill>
                  <a:schemeClr val="accent2"/>
                </a:solidFill>
                <a:latin typeface="Verdana" pitchFamily="34" charset="0"/>
              </a:rPr>
              <a:t>STOOL CONSISTENCY DEPENDS ON HOW MUCH WATER IS ABSORBED BY THE INTESTINE.</a:t>
            </a:r>
          </a:p>
          <a:p>
            <a:pPr>
              <a:spcBef>
                <a:spcPct val="50000"/>
              </a:spcBef>
              <a:buClr>
                <a:srgbClr val="FF0000"/>
              </a:buClr>
              <a:buFontTx/>
              <a:buChar char="•"/>
            </a:pPr>
            <a:r>
              <a:rPr lang="en-US" sz="2000">
                <a:solidFill>
                  <a:schemeClr val="accent2"/>
                </a:solidFill>
                <a:latin typeface="Verdana" pitchFamily="34" charset="0"/>
              </a:rPr>
              <a:t> </a:t>
            </a:r>
            <a:r>
              <a:rPr lang="en-US" sz="2000">
                <a:solidFill>
                  <a:srgbClr val="FF0000"/>
                </a:solidFill>
                <a:latin typeface="Verdana" pitchFamily="34" charset="0"/>
              </a:rPr>
              <a:t>ACTIVITY – </a:t>
            </a:r>
            <a:r>
              <a:rPr lang="en-US" sz="2000">
                <a:solidFill>
                  <a:schemeClr val="accent2"/>
                </a:solidFill>
                <a:latin typeface="Verdana" pitchFamily="34" charset="0"/>
              </a:rPr>
              <a:t>EXERCISE STIMULATES PERISTALSIS.</a:t>
            </a:r>
          </a:p>
          <a:p>
            <a:pPr>
              <a:spcBef>
                <a:spcPct val="50000"/>
              </a:spcBef>
              <a:buClr>
                <a:srgbClr val="FF0000"/>
              </a:buClr>
              <a:buFontTx/>
              <a:buChar char="•"/>
            </a:pPr>
            <a:r>
              <a:rPr lang="en-US" sz="2000">
                <a:solidFill>
                  <a:schemeClr val="accent2"/>
                </a:solidFill>
                <a:latin typeface="Verdana" pitchFamily="34" charset="0"/>
              </a:rPr>
              <a:t> </a:t>
            </a:r>
            <a:r>
              <a:rPr lang="en-US" sz="2000">
                <a:solidFill>
                  <a:srgbClr val="FF0000"/>
                </a:solidFill>
                <a:latin typeface="Verdana" pitchFamily="34" charset="0"/>
              </a:rPr>
              <a:t>MEDICATIONS – </a:t>
            </a:r>
            <a:r>
              <a:rPr lang="en-US" sz="2000">
                <a:solidFill>
                  <a:schemeClr val="accent2"/>
                </a:solidFill>
                <a:latin typeface="Verdana" pitchFamily="34" charset="0"/>
              </a:rPr>
              <a:t>CAN CAUSE CONSTIPATION OR DIARRHEA</a:t>
            </a:r>
          </a:p>
          <a:p>
            <a:pPr>
              <a:spcBef>
                <a:spcPct val="50000"/>
              </a:spcBef>
              <a:buClr>
                <a:srgbClr val="FF0000"/>
              </a:buClr>
              <a:buFontTx/>
              <a:buChar char="•"/>
            </a:pPr>
            <a:r>
              <a:rPr lang="en-US" sz="2000">
                <a:solidFill>
                  <a:schemeClr val="accent2"/>
                </a:solidFill>
                <a:latin typeface="Verdana" pitchFamily="34" charset="0"/>
              </a:rPr>
              <a:t>  </a:t>
            </a:r>
            <a:r>
              <a:rPr lang="en-US" sz="2000">
                <a:solidFill>
                  <a:srgbClr val="FF3300"/>
                </a:solidFill>
                <a:latin typeface="Verdana" pitchFamily="34" charset="0"/>
              </a:rPr>
              <a:t>DISABILITY -</a:t>
            </a:r>
            <a:r>
              <a:rPr lang="en-US" sz="2000">
                <a:solidFill>
                  <a:schemeClr val="accent2"/>
                </a:solidFill>
                <a:latin typeface="Verdana" pitchFamily="34" charset="0"/>
              </a:rPr>
              <a:t>  SOME PEOPLE CAN NOT CONTROL BOWEL MOVEMENTS AND DEFECATE WHENEVER FECES ENTER THE RECTUM.</a:t>
            </a:r>
            <a:endParaRPr lang="en-US" sz="2000"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WordArt 2"/>
          <p:cNvSpPr>
            <a:spLocks noChangeArrowheads="1" noChangeShapeType="1" noTextEdit="1"/>
          </p:cNvSpPr>
          <p:nvPr/>
        </p:nvSpPr>
        <p:spPr bwMode="auto">
          <a:xfrm>
            <a:off x="1600200" y="228600"/>
            <a:ext cx="5324475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Arial Black"/>
              </a:rPr>
              <a:t>COMMON PROBLEMS</a:t>
            </a:r>
          </a:p>
        </p:txBody>
      </p:sp>
      <p:sp>
        <p:nvSpPr>
          <p:cNvPr id="18434" name="Text Box 3"/>
          <p:cNvSpPr txBox="1">
            <a:spLocks noChangeArrowheads="1"/>
          </p:cNvSpPr>
          <p:nvPr/>
        </p:nvSpPr>
        <p:spPr bwMode="auto">
          <a:xfrm>
            <a:off x="457200" y="1295400"/>
            <a:ext cx="8077200" cy="520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latin typeface="Verdana" pitchFamily="34" charset="0"/>
              </a:rPr>
              <a:t>CONSTIPATION – </a:t>
            </a:r>
            <a:r>
              <a:rPr lang="en-US">
                <a:solidFill>
                  <a:schemeClr val="accent2"/>
                </a:solidFill>
                <a:latin typeface="Verdana" pitchFamily="34" charset="0"/>
              </a:rPr>
              <a:t>THE PASSAGE OF A HARD, DRY STOOL.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  <a:latin typeface="Verdana" pitchFamily="34" charset="0"/>
              </a:rPr>
              <a:t>COMMON CAUSES: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en-US">
                <a:solidFill>
                  <a:srgbClr val="FF0000"/>
                </a:solidFill>
                <a:latin typeface="Verdana" pitchFamily="34" charset="0"/>
              </a:rPr>
              <a:t> </a:t>
            </a:r>
            <a:r>
              <a:rPr lang="en-US">
                <a:solidFill>
                  <a:schemeClr val="accent2"/>
                </a:solidFill>
                <a:latin typeface="Verdana" pitchFamily="34" charset="0"/>
              </a:rPr>
              <a:t>LOW FIBER DIET</a:t>
            </a:r>
          </a:p>
          <a:p>
            <a:pPr lvl="1">
              <a:spcBef>
                <a:spcPct val="50000"/>
              </a:spcBef>
              <a:buClr>
                <a:srgbClr val="FF0000"/>
              </a:buClr>
              <a:buFontTx/>
              <a:buChar char="•"/>
            </a:pPr>
            <a:r>
              <a:rPr lang="en-US">
                <a:solidFill>
                  <a:schemeClr val="accent2"/>
                </a:solidFill>
                <a:latin typeface="Verdana" pitchFamily="34" charset="0"/>
              </a:rPr>
              <a:t> IGNORING THE URGE TO DEFECATE</a:t>
            </a:r>
          </a:p>
          <a:p>
            <a:pPr lvl="1">
              <a:spcBef>
                <a:spcPct val="50000"/>
              </a:spcBef>
              <a:buClr>
                <a:srgbClr val="FF0000"/>
              </a:buClr>
              <a:buFontTx/>
              <a:buChar char="•"/>
            </a:pPr>
            <a:r>
              <a:rPr lang="en-US">
                <a:solidFill>
                  <a:schemeClr val="accent2"/>
                </a:solidFill>
                <a:latin typeface="Verdana" pitchFamily="34" charset="0"/>
              </a:rPr>
              <a:t> DECREASED FLUID INTAKE </a:t>
            </a:r>
          </a:p>
          <a:p>
            <a:pPr lvl="1">
              <a:spcBef>
                <a:spcPct val="50000"/>
              </a:spcBef>
              <a:buClr>
                <a:srgbClr val="FF0000"/>
              </a:buClr>
              <a:buFontTx/>
              <a:buChar char="•"/>
            </a:pPr>
            <a:r>
              <a:rPr lang="en-US">
                <a:solidFill>
                  <a:schemeClr val="accent2"/>
                </a:solidFill>
                <a:latin typeface="Verdana" pitchFamily="34" charset="0"/>
              </a:rPr>
              <a:t> INACTIVITY</a:t>
            </a:r>
          </a:p>
          <a:p>
            <a:pPr lvl="1">
              <a:spcBef>
                <a:spcPct val="50000"/>
              </a:spcBef>
              <a:buClr>
                <a:srgbClr val="FF0000"/>
              </a:buClr>
              <a:buFontTx/>
              <a:buChar char="•"/>
            </a:pPr>
            <a:r>
              <a:rPr lang="en-US">
                <a:solidFill>
                  <a:schemeClr val="accent2"/>
                </a:solidFill>
                <a:latin typeface="Verdana" pitchFamily="34" charset="0"/>
              </a:rPr>
              <a:t>DRUGS</a:t>
            </a:r>
          </a:p>
          <a:p>
            <a:pPr lvl="1">
              <a:spcBef>
                <a:spcPct val="50000"/>
              </a:spcBef>
              <a:buClr>
                <a:srgbClr val="FF0000"/>
              </a:buClr>
              <a:buFontTx/>
              <a:buChar char="•"/>
            </a:pPr>
            <a:r>
              <a:rPr lang="en-US">
                <a:solidFill>
                  <a:schemeClr val="accent2"/>
                </a:solidFill>
                <a:latin typeface="Verdana" pitchFamily="34" charset="0"/>
              </a:rPr>
              <a:t> AGING</a:t>
            </a:r>
          </a:p>
          <a:p>
            <a:pPr lvl="1">
              <a:spcBef>
                <a:spcPct val="50000"/>
              </a:spcBef>
              <a:buClr>
                <a:srgbClr val="FF0000"/>
              </a:buClr>
              <a:buFontTx/>
              <a:buChar char="•"/>
            </a:pPr>
            <a:r>
              <a:rPr lang="en-US">
                <a:solidFill>
                  <a:schemeClr val="accent2"/>
                </a:solidFill>
                <a:latin typeface="Verdana" pitchFamily="34" charset="0"/>
              </a:rPr>
              <a:t> CERTAIN DISEASES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WordArt 2"/>
          <p:cNvSpPr>
            <a:spLocks noChangeArrowheads="1" noChangeShapeType="1" noTextEdit="1"/>
          </p:cNvSpPr>
          <p:nvPr/>
        </p:nvSpPr>
        <p:spPr bwMode="auto">
          <a:xfrm>
            <a:off x="1676400" y="0"/>
            <a:ext cx="5324475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Arial Black"/>
              </a:rPr>
              <a:t>COMMON PROBLEMS</a:t>
            </a:r>
          </a:p>
        </p:txBody>
      </p:sp>
      <p:sp>
        <p:nvSpPr>
          <p:cNvPr id="19458" name="Text Box 3"/>
          <p:cNvSpPr txBox="1">
            <a:spLocks noChangeArrowheads="1"/>
          </p:cNvSpPr>
          <p:nvPr/>
        </p:nvSpPr>
        <p:spPr bwMode="auto">
          <a:xfrm>
            <a:off x="304800" y="762000"/>
            <a:ext cx="83820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latin typeface="Verdana" pitchFamily="34" charset="0"/>
              </a:rPr>
              <a:t>FECAL IMPACTION – </a:t>
            </a:r>
            <a:r>
              <a:rPr lang="en-US">
                <a:solidFill>
                  <a:schemeClr val="accent2"/>
                </a:solidFill>
                <a:latin typeface="Verdana" pitchFamily="34" charset="0"/>
              </a:rPr>
              <a:t>THE PROLONGED RETENTION AND BUILDUP OF FECES IN THE RECTUM.</a:t>
            </a:r>
          </a:p>
          <a:p>
            <a:pPr algn="ctr"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  <a:latin typeface="Verdana" pitchFamily="34" charset="0"/>
              </a:rPr>
              <a:t>FECES CAN BE HARD OR PUTTY-LIKE</a:t>
            </a:r>
          </a:p>
          <a:p>
            <a:pPr algn="ctr"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latin typeface="Verdana" pitchFamily="34" charset="0"/>
              </a:rPr>
              <a:t>RESULTS IF </a:t>
            </a:r>
            <a:r>
              <a:rPr lang="en-US" i="1">
                <a:solidFill>
                  <a:srgbClr val="FF0000"/>
                </a:solidFill>
                <a:latin typeface="Verdana" pitchFamily="34" charset="0"/>
              </a:rPr>
              <a:t>CONSTIPATION</a:t>
            </a:r>
            <a:r>
              <a:rPr lang="en-US">
                <a:solidFill>
                  <a:srgbClr val="FF0000"/>
                </a:solidFill>
                <a:latin typeface="Verdana" pitchFamily="34" charset="0"/>
              </a:rPr>
              <a:t> IS NOT RELIEVED.</a:t>
            </a:r>
          </a:p>
        </p:txBody>
      </p:sp>
      <p:pic>
        <p:nvPicPr>
          <p:cNvPr id="19459" name="Picture 4" descr="C:\Documents and Settings\Default\My Documents\My Pictures\fecal impa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00400" y="2743200"/>
            <a:ext cx="2895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0" name="Text Box 5"/>
          <p:cNvSpPr txBox="1">
            <a:spLocks noChangeArrowheads="1"/>
          </p:cNvSpPr>
          <p:nvPr/>
        </p:nvSpPr>
        <p:spPr bwMode="auto">
          <a:xfrm>
            <a:off x="0" y="2590800"/>
            <a:ext cx="3352800" cy="429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latin typeface="Verdana" pitchFamily="34" charset="0"/>
              </a:rPr>
              <a:t>SYMPTOMS</a:t>
            </a:r>
            <a:r>
              <a:rPr lang="en-US">
                <a:solidFill>
                  <a:schemeClr val="accent2"/>
                </a:solidFill>
                <a:latin typeface="Verdana" pitchFamily="34" charset="0"/>
              </a:rPr>
              <a:t>    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>
                <a:solidFill>
                  <a:schemeClr val="accent2"/>
                </a:solidFill>
                <a:latin typeface="Verdana" pitchFamily="34" charset="0"/>
              </a:rPr>
              <a:t>LIQUID SEEPING FROM ANUS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>
                <a:solidFill>
                  <a:schemeClr val="accent2"/>
                </a:solidFill>
                <a:latin typeface="Verdana" pitchFamily="34" charset="0"/>
              </a:rPr>
              <a:t> ABDOMINAL PAIN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>
                <a:solidFill>
                  <a:schemeClr val="accent2"/>
                </a:solidFill>
                <a:latin typeface="Verdana" pitchFamily="34" charset="0"/>
              </a:rPr>
              <a:t>  NAUSEA, LOSS OF APPETITE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>
                <a:solidFill>
                  <a:schemeClr val="accent2"/>
                </a:solidFill>
                <a:latin typeface="Verdana" pitchFamily="34" charset="0"/>
              </a:rPr>
              <a:t> ABDOMINAL DISTENSION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>
                <a:solidFill>
                  <a:schemeClr val="accent2"/>
                </a:solidFill>
                <a:latin typeface="Verdana" pitchFamily="34" charset="0"/>
              </a:rPr>
              <a:t> RECTAL PAIN</a:t>
            </a:r>
          </a:p>
        </p:txBody>
      </p:sp>
      <p:sp>
        <p:nvSpPr>
          <p:cNvPr id="19461" name="Text Box 6"/>
          <p:cNvSpPr txBox="1">
            <a:spLocks noChangeArrowheads="1"/>
          </p:cNvSpPr>
          <p:nvPr/>
        </p:nvSpPr>
        <p:spPr bwMode="auto">
          <a:xfrm>
            <a:off x="5867400" y="2667000"/>
            <a:ext cx="281940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accent2"/>
              </a:buClr>
            </a:pPr>
            <a:r>
              <a:rPr lang="en-US">
                <a:solidFill>
                  <a:srgbClr val="FF0000"/>
                </a:solidFill>
                <a:latin typeface="Verdana" pitchFamily="34" charset="0"/>
              </a:rPr>
              <a:t>TREATMENT</a:t>
            </a:r>
          </a:p>
          <a:p>
            <a:pPr>
              <a:spcBef>
                <a:spcPct val="50000"/>
              </a:spcBef>
              <a:buClr>
                <a:schemeClr val="accent2"/>
              </a:buClr>
              <a:buFontTx/>
              <a:buChar char="•"/>
            </a:pPr>
            <a:r>
              <a:rPr lang="en-US">
                <a:solidFill>
                  <a:srgbClr val="FF0000"/>
                </a:solidFill>
                <a:latin typeface="Verdana" pitchFamily="34" charset="0"/>
              </a:rPr>
              <a:t> </a:t>
            </a:r>
            <a:r>
              <a:rPr lang="en-US">
                <a:solidFill>
                  <a:schemeClr val="accent2"/>
                </a:solidFill>
                <a:latin typeface="Verdana" pitchFamily="34" charset="0"/>
              </a:rPr>
              <a:t>DIGITAL REMOVAL</a:t>
            </a:r>
          </a:p>
          <a:p>
            <a:pPr>
              <a:spcBef>
                <a:spcPct val="50000"/>
              </a:spcBef>
              <a:buClr>
                <a:schemeClr val="accent2"/>
              </a:buClr>
              <a:buFontTx/>
              <a:buChar char="•"/>
            </a:pPr>
            <a:r>
              <a:rPr lang="en-US">
                <a:solidFill>
                  <a:schemeClr val="accent2"/>
                </a:solidFill>
                <a:latin typeface="Verdana" pitchFamily="34" charset="0"/>
              </a:rPr>
              <a:t> OIL RETENTION ENEMA</a:t>
            </a:r>
            <a:endParaRPr lang="en-US">
              <a:solidFill>
                <a:srgbClr val="FF0000"/>
              </a:solidFill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WordArt 2"/>
          <p:cNvSpPr>
            <a:spLocks noChangeArrowheads="1" noChangeShapeType="1" noTextEdit="1"/>
          </p:cNvSpPr>
          <p:nvPr/>
        </p:nvSpPr>
        <p:spPr bwMode="auto">
          <a:xfrm>
            <a:off x="1676400" y="381000"/>
            <a:ext cx="5324475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Arial Black"/>
              </a:rPr>
              <a:t>COMMON PROBLEMS</a:t>
            </a:r>
          </a:p>
        </p:txBody>
      </p:sp>
      <p:sp>
        <p:nvSpPr>
          <p:cNvPr id="20482" name="Text Box 3"/>
          <p:cNvSpPr txBox="1">
            <a:spLocks noChangeArrowheads="1"/>
          </p:cNvSpPr>
          <p:nvPr/>
        </p:nvSpPr>
        <p:spPr bwMode="auto">
          <a:xfrm>
            <a:off x="609600" y="1524000"/>
            <a:ext cx="7848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latin typeface="Verdana" pitchFamily="34" charset="0"/>
              </a:rPr>
              <a:t>DIARRHEA – </a:t>
            </a:r>
            <a:r>
              <a:rPr lang="en-US">
                <a:solidFill>
                  <a:srgbClr val="0066FF"/>
                </a:solidFill>
                <a:latin typeface="Verdana" pitchFamily="34" charset="0"/>
              </a:rPr>
              <a:t>THE FREQUENT PASSAGE OF LIQUID STOOLS.</a:t>
            </a:r>
            <a:endParaRPr lang="en-US">
              <a:solidFill>
                <a:srgbClr val="FF0000"/>
              </a:solidFill>
              <a:latin typeface="Verdana" pitchFamily="34" charset="0"/>
            </a:endParaRPr>
          </a:p>
        </p:txBody>
      </p:sp>
      <p:sp>
        <p:nvSpPr>
          <p:cNvPr id="20483" name="Text Box 4"/>
          <p:cNvSpPr txBox="1">
            <a:spLocks noChangeArrowheads="1"/>
          </p:cNvSpPr>
          <p:nvPr/>
        </p:nvSpPr>
        <p:spPr bwMode="auto">
          <a:xfrm>
            <a:off x="381000" y="2667000"/>
            <a:ext cx="3581400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latin typeface="Verdana" pitchFamily="34" charset="0"/>
              </a:rPr>
              <a:t>CAUSES: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>
                <a:solidFill>
                  <a:srgbClr val="0066FF"/>
                </a:solidFill>
                <a:latin typeface="Verdana" pitchFamily="34" charset="0"/>
              </a:rPr>
              <a:t> INFECTIONS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>
                <a:solidFill>
                  <a:srgbClr val="0066FF"/>
                </a:solidFill>
                <a:latin typeface="Verdana" pitchFamily="34" charset="0"/>
              </a:rPr>
              <a:t> CERTAIN DRUGS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>
                <a:solidFill>
                  <a:srgbClr val="0066FF"/>
                </a:solidFill>
                <a:latin typeface="Verdana" pitchFamily="34" charset="0"/>
              </a:rPr>
              <a:t> IRRITATING FOODS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>
                <a:solidFill>
                  <a:srgbClr val="0066FF"/>
                </a:solidFill>
                <a:latin typeface="Verdana" pitchFamily="34" charset="0"/>
              </a:rPr>
              <a:t> MICROORGANISMS IN THE FOOD</a:t>
            </a:r>
          </a:p>
        </p:txBody>
      </p:sp>
      <p:sp>
        <p:nvSpPr>
          <p:cNvPr id="20484" name="Text Box 5"/>
          <p:cNvSpPr txBox="1">
            <a:spLocks noChangeArrowheads="1"/>
          </p:cNvSpPr>
          <p:nvPr/>
        </p:nvSpPr>
        <p:spPr bwMode="auto">
          <a:xfrm>
            <a:off x="4724400" y="2590800"/>
            <a:ext cx="4419600" cy="429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latin typeface="Verdana" pitchFamily="34" charset="0"/>
              </a:rPr>
              <a:t>TREATMENT:</a:t>
            </a:r>
          </a:p>
          <a:p>
            <a:pPr>
              <a:spcBef>
                <a:spcPct val="50000"/>
              </a:spcBef>
              <a:buClr>
                <a:srgbClr val="0066CC"/>
              </a:buClr>
              <a:buFontTx/>
              <a:buChar char="•"/>
            </a:pPr>
            <a:r>
              <a:rPr lang="en-US">
                <a:solidFill>
                  <a:srgbClr val="FF0000"/>
                </a:solidFill>
                <a:latin typeface="Verdana" pitchFamily="34" charset="0"/>
              </a:rPr>
              <a:t>  </a:t>
            </a:r>
            <a:r>
              <a:rPr lang="en-US">
                <a:solidFill>
                  <a:srgbClr val="0066CC"/>
                </a:solidFill>
                <a:latin typeface="Verdana" pitchFamily="34" charset="0"/>
              </a:rPr>
              <a:t>ASSIST WITH ELIMINATION NEEDS PROMPTLY</a:t>
            </a:r>
          </a:p>
          <a:p>
            <a:pPr>
              <a:spcBef>
                <a:spcPct val="50000"/>
              </a:spcBef>
              <a:buClr>
                <a:srgbClr val="0066CC"/>
              </a:buClr>
              <a:buFontTx/>
              <a:buChar char="•"/>
            </a:pPr>
            <a:r>
              <a:rPr lang="en-US">
                <a:solidFill>
                  <a:srgbClr val="0066CC"/>
                </a:solidFill>
                <a:latin typeface="Verdana" pitchFamily="34" charset="0"/>
              </a:rPr>
              <a:t> DISPOSE OF STOOLS PROMPTLY</a:t>
            </a:r>
            <a:endParaRPr lang="en-US">
              <a:solidFill>
                <a:srgbClr val="FF0000"/>
              </a:solidFill>
              <a:latin typeface="Verdana" pitchFamily="34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>
                <a:solidFill>
                  <a:srgbClr val="0066FF"/>
                </a:solidFill>
                <a:latin typeface="Verdana" pitchFamily="34" charset="0"/>
              </a:rPr>
              <a:t> GOOD SKIN CARE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>
                <a:solidFill>
                  <a:srgbClr val="0066FF"/>
                </a:solidFill>
                <a:latin typeface="Verdana" pitchFamily="34" charset="0"/>
              </a:rPr>
              <a:t> FLUID REPLACEMENT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>
                <a:solidFill>
                  <a:srgbClr val="0066FF"/>
                </a:solidFill>
                <a:latin typeface="Verdana" pitchFamily="34" charset="0"/>
              </a:rPr>
              <a:t> MEDICATION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WordArt 2"/>
          <p:cNvSpPr>
            <a:spLocks noChangeArrowheads="1" noChangeShapeType="1" noTextEdit="1"/>
          </p:cNvSpPr>
          <p:nvPr/>
        </p:nvSpPr>
        <p:spPr bwMode="auto">
          <a:xfrm>
            <a:off x="1600200" y="228600"/>
            <a:ext cx="5514975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Arial Black"/>
              </a:rPr>
              <a:t>ANAL INCONTINENCE</a:t>
            </a:r>
          </a:p>
        </p:txBody>
      </p:sp>
      <p:sp>
        <p:nvSpPr>
          <p:cNvPr id="21506" name="Text Box 3"/>
          <p:cNvSpPr txBox="1">
            <a:spLocks noChangeArrowheads="1"/>
          </p:cNvSpPr>
          <p:nvPr/>
        </p:nvSpPr>
        <p:spPr bwMode="auto">
          <a:xfrm>
            <a:off x="381000" y="1219200"/>
            <a:ext cx="8229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latin typeface="Verdana" pitchFamily="34" charset="0"/>
              </a:rPr>
              <a:t>THE INABILITY TO CONTROL THE PASSAGE OF FECES THROUGH THE ANUS.</a:t>
            </a:r>
            <a:endParaRPr lang="en-US">
              <a:solidFill>
                <a:srgbClr val="0066FF"/>
              </a:solidFill>
              <a:latin typeface="Verdana" pitchFamily="34" charset="0"/>
            </a:endParaRPr>
          </a:p>
        </p:txBody>
      </p:sp>
      <p:sp>
        <p:nvSpPr>
          <p:cNvPr id="21507" name="Text Box 4"/>
          <p:cNvSpPr txBox="1">
            <a:spLocks noChangeArrowheads="1"/>
          </p:cNvSpPr>
          <p:nvPr/>
        </p:nvSpPr>
        <p:spPr bwMode="auto">
          <a:xfrm>
            <a:off x="228600" y="2286000"/>
            <a:ext cx="3733800" cy="392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latin typeface="Verdana" pitchFamily="34" charset="0"/>
              </a:rPr>
              <a:t>CAUSES: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>
                <a:solidFill>
                  <a:srgbClr val="0066FF"/>
                </a:solidFill>
                <a:latin typeface="Verdana" pitchFamily="34" charset="0"/>
              </a:rPr>
              <a:t> THE MUSCLE THAT SURROUNDS THE ANUS IS WEAK.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>
                <a:solidFill>
                  <a:srgbClr val="0066FF"/>
                </a:solidFill>
                <a:latin typeface="Verdana" pitchFamily="34" charset="0"/>
              </a:rPr>
              <a:t> UNABLE TO GET TO THE BATHROOM.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>
                <a:solidFill>
                  <a:srgbClr val="0066FF"/>
                </a:solidFill>
                <a:latin typeface="Verdana" pitchFamily="34" charset="0"/>
              </a:rPr>
              <a:t> THE BRAIN DOES NOT GET THE MESSAGE.</a:t>
            </a:r>
          </a:p>
        </p:txBody>
      </p:sp>
      <p:sp>
        <p:nvSpPr>
          <p:cNvPr id="21508" name="Text Box 5"/>
          <p:cNvSpPr txBox="1">
            <a:spLocks noChangeArrowheads="1"/>
          </p:cNvSpPr>
          <p:nvPr/>
        </p:nvSpPr>
        <p:spPr bwMode="auto">
          <a:xfrm>
            <a:off x="3962400" y="2362200"/>
            <a:ext cx="4648200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  <a:latin typeface="Verdana" pitchFamily="34" charset="0"/>
              </a:rPr>
              <a:t>TREATMENT:                </a:t>
            </a:r>
          </a:p>
          <a:p>
            <a:pPr>
              <a:buFontTx/>
              <a:buChar char="•"/>
            </a:pPr>
            <a:r>
              <a:rPr lang="en-US">
                <a:solidFill>
                  <a:srgbClr val="0066FF"/>
                </a:solidFill>
                <a:latin typeface="Verdana" pitchFamily="34" charset="0"/>
              </a:rPr>
              <a:t> GOOD SKIN CARE IS ESSENTIAL.</a:t>
            </a:r>
          </a:p>
          <a:p>
            <a:r>
              <a:rPr lang="en-US">
                <a:solidFill>
                  <a:srgbClr val="0066FF"/>
                </a:solidFill>
                <a:latin typeface="Verdana" pitchFamily="34" charset="0"/>
              </a:rPr>
              <a:t> </a:t>
            </a:r>
          </a:p>
          <a:p>
            <a:pPr>
              <a:buFontTx/>
              <a:buChar char="•"/>
            </a:pPr>
            <a:r>
              <a:rPr lang="en-US">
                <a:solidFill>
                  <a:srgbClr val="0066FF"/>
                </a:solidFill>
                <a:latin typeface="Verdana" pitchFamily="34" charset="0"/>
              </a:rPr>
              <a:t> A BOWEL TRAINING PROGRAM MAY BE ESTABLISHED.</a:t>
            </a:r>
          </a:p>
          <a:p>
            <a:pPr>
              <a:buFontTx/>
              <a:buChar char="•"/>
            </a:pPr>
            <a:endParaRPr lang="en-US">
              <a:solidFill>
                <a:srgbClr val="0066FF"/>
              </a:solidFill>
              <a:latin typeface="Verdana" pitchFamily="34" charset="0"/>
            </a:endParaRPr>
          </a:p>
          <a:p>
            <a:pPr>
              <a:buFontTx/>
              <a:buChar char="•"/>
            </a:pPr>
            <a:r>
              <a:rPr lang="en-US">
                <a:solidFill>
                  <a:srgbClr val="0066FF"/>
                </a:solidFill>
                <a:latin typeface="Verdana" pitchFamily="34" charset="0"/>
              </a:rPr>
              <a:t> DO NOT EMBARRASS OR HUMILIATE THE PATIENT.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375</TotalTime>
  <Words>879</Words>
  <Application>Microsoft PowerPoint</Application>
  <PresentationFormat>On-screen Show (4:3)</PresentationFormat>
  <Paragraphs>144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Times New Roman</vt:lpstr>
      <vt:lpstr>Arial</vt:lpstr>
      <vt:lpstr>Calibri</vt:lpstr>
      <vt:lpstr>Verdana</vt:lpstr>
      <vt:lpstr>Wingdings</vt:lpstr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</vt:vector>
  </TitlesOfParts>
  <Company>NCC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NCC</dc:creator>
  <cp:lastModifiedBy>Valued Customer</cp:lastModifiedBy>
  <cp:revision>4</cp:revision>
  <dcterms:created xsi:type="dcterms:W3CDTF">2009-01-03T18:04:44Z</dcterms:created>
  <dcterms:modified xsi:type="dcterms:W3CDTF">2010-08-05T15:21:14Z</dcterms:modified>
</cp:coreProperties>
</file>