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8" r:id="rId4"/>
    <p:sldId id="257" r:id="rId5"/>
    <p:sldId id="258" r:id="rId6"/>
    <p:sldId id="259" r:id="rId7"/>
    <p:sldId id="261" r:id="rId8"/>
    <p:sldId id="267" r:id="rId9"/>
    <p:sldId id="262" r:id="rId10"/>
    <p:sldId id="263" r:id="rId11"/>
    <p:sldId id="264" r:id="rId12"/>
    <p:sldId id="269"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8" d="100"/>
          <a:sy n="58" d="100"/>
        </p:scale>
        <p:origin x="-72"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7/23/2020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dph.illinois.gov/regionmetric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307A1-F223-444F-B310-4545C5423A30}"/>
              </a:ext>
            </a:extLst>
          </p:cNvPr>
          <p:cNvSpPr>
            <a:spLocks noGrp="1"/>
          </p:cNvSpPr>
          <p:nvPr>
            <p:ph type="ctrTitle"/>
          </p:nvPr>
        </p:nvSpPr>
        <p:spPr/>
        <p:txBody>
          <a:bodyPr/>
          <a:lstStyle/>
          <a:p>
            <a:r>
              <a:rPr lang="en-US" dirty="0"/>
              <a:t>20-21 Re-Opening Plan</a:t>
            </a:r>
          </a:p>
        </p:txBody>
      </p:sp>
      <p:sp>
        <p:nvSpPr>
          <p:cNvPr id="3" name="Subtitle 2">
            <a:extLst>
              <a:ext uri="{FF2B5EF4-FFF2-40B4-BE49-F238E27FC236}">
                <a16:creationId xmlns:a16="http://schemas.microsoft.com/office/drawing/2014/main" xmlns="" id="{B8FEB3B2-FCC3-4E8E-9926-DDCFD440D6AC}"/>
              </a:ext>
            </a:extLst>
          </p:cNvPr>
          <p:cNvSpPr>
            <a:spLocks noGrp="1"/>
          </p:cNvSpPr>
          <p:nvPr>
            <p:ph type="subTitle" idx="1"/>
          </p:nvPr>
        </p:nvSpPr>
        <p:spPr/>
        <p:txBody>
          <a:bodyPr>
            <a:normAutofit/>
          </a:bodyPr>
          <a:lstStyle/>
          <a:p>
            <a:r>
              <a:rPr lang="en-US" sz="2800" dirty="0"/>
              <a:t>Wilco Area Career Center</a:t>
            </a:r>
          </a:p>
        </p:txBody>
      </p:sp>
    </p:spTree>
    <p:extLst>
      <p:ext uri="{BB962C8B-B14F-4D97-AF65-F5344CB8AC3E}">
        <p14:creationId xmlns:p14="http://schemas.microsoft.com/office/powerpoint/2010/main" val="232945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9EBEC-0C33-403A-90EE-F8E93CC87F8C}"/>
              </a:ext>
            </a:extLst>
          </p:cNvPr>
          <p:cNvSpPr>
            <a:spLocks noGrp="1"/>
          </p:cNvSpPr>
          <p:nvPr>
            <p:ph type="title"/>
          </p:nvPr>
        </p:nvSpPr>
        <p:spPr/>
        <p:txBody>
          <a:bodyPr/>
          <a:lstStyle/>
          <a:p>
            <a:r>
              <a:rPr lang="en-US" dirty="0"/>
              <a:t>Sanitation</a:t>
            </a:r>
          </a:p>
        </p:txBody>
      </p:sp>
      <p:sp>
        <p:nvSpPr>
          <p:cNvPr id="3" name="Content Placeholder 2">
            <a:extLst>
              <a:ext uri="{FF2B5EF4-FFF2-40B4-BE49-F238E27FC236}">
                <a16:creationId xmlns:a16="http://schemas.microsoft.com/office/drawing/2014/main" xmlns="" id="{04F00681-969A-4AB3-8EE6-2935FB7974E6}"/>
              </a:ext>
            </a:extLst>
          </p:cNvPr>
          <p:cNvSpPr>
            <a:spLocks noGrp="1"/>
          </p:cNvSpPr>
          <p:nvPr>
            <p:ph sz="quarter" idx="13"/>
          </p:nvPr>
        </p:nvSpPr>
        <p:spPr>
          <a:xfrm>
            <a:off x="913774" y="2050474"/>
            <a:ext cx="10363826" cy="3740726"/>
          </a:xfrm>
        </p:spPr>
        <p:txBody>
          <a:bodyPr/>
          <a:lstStyle/>
          <a:p>
            <a:r>
              <a:rPr lang="en-US" dirty="0"/>
              <a:t>Added Sanitation stations to all rooms that do not have a sink</a:t>
            </a:r>
          </a:p>
          <a:p>
            <a:r>
              <a:rPr lang="en-US" dirty="0"/>
              <a:t>Purchase of spray bottles and towels for student to sanitize their personal space</a:t>
            </a:r>
          </a:p>
          <a:p>
            <a:r>
              <a:rPr lang="en-US" dirty="0"/>
              <a:t>Purchase of Machines that will Sanitize rooms each day</a:t>
            </a:r>
          </a:p>
          <a:p>
            <a:r>
              <a:rPr lang="en-US" dirty="0"/>
              <a:t>Increased frequency of Bathroom cleanings</a:t>
            </a:r>
          </a:p>
          <a:p>
            <a:r>
              <a:rPr lang="en-US" dirty="0"/>
              <a:t>Decrease the recirculated air in the building/Increase Fresh Air </a:t>
            </a:r>
          </a:p>
          <a:p>
            <a:r>
              <a:rPr lang="en-US" dirty="0"/>
              <a:t>Turn off water fountains</a:t>
            </a:r>
          </a:p>
        </p:txBody>
      </p:sp>
    </p:spTree>
    <p:extLst>
      <p:ext uri="{BB962C8B-B14F-4D97-AF65-F5344CB8AC3E}">
        <p14:creationId xmlns:p14="http://schemas.microsoft.com/office/powerpoint/2010/main" val="177137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D8BA34-6C55-408A-8186-63B081E2DBD4}"/>
              </a:ext>
            </a:extLst>
          </p:cNvPr>
          <p:cNvSpPr>
            <a:spLocks noGrp="1"/>
          </p:cNvSpPr>
          <p:nvPr>
            <p:ph type="title"/>
          </p:nvPr>
        </p:nvSpPr>
        <p:spPr/>
        <p:txBody>
          <a:bodyPr/>
          <a:lstStyle/>
          <a:p>
            <a:r>
              <a:rPr lang="en-US" dirty="0"/>
              <a:t>Scheduling</a:t>
            </a:r>
          </a:p>
        </p:txBody>
      </p:sp>
      <p:sp>
        <p:nvSpPr>
          <p:cNvPr id="3" name="Content Placeholder 2">
            <a:extLst>
              <a:ext uri="{FF2B5EF4-FFF2-40B4-BE49-F238E27FC236}">
                <a16:creationId xmlns:a16="http://schemas.microsoft.com/office/drawing/2014/main" xmlns="" id="{88C32B31-9B6E-46C0-96B1-C82AC8BD021E}"/>
              </a:ext>
            </a:extLst>
          </p:cNvPr>
          <p:cNvSpPr>
            <a:spLocks noGrp="1"/>
          </p:cNvSpPr>
          <p:nvPr>
            <p:ph sz="quarter" idx="13"/>
          </p:nvPr>
        </p:nvSpPr>
        <p:spPr>
          <a:xfrm>
            <a:off x="913774" y="1983346"/>
            <a:ext cx="10363826" cy="4874654"/>
          </a:xfrm>
        </p:spPr>
        <p:txBody>
          <a:bodyPr/>
          <a:lstStyle/>
          <a:p>
            <a:r>
              <a:rPr lang="en-US" dirty="0"/>
              <a:t>Coordinate with Union on remote learning teaching assignments to serve districts/Students who choose remote learning or to meet Medical needs</a:t>
            </a:r>
          </a:p>
          <a:p>
            <a:r>
              <a:rPr lang="en-US" dirty="0"/>
              <a:t>Open to students attending on off days or if on remote, as long as capacity has not been reached in the classroom</a:t>
            </a:r>
          </a:p>
          <a:p>
            <a:r>
              <a:rPr lang="en-US" dirty="0"/>
              <a:t>Work with Districts to balance classes at wilco</a:t>
            </a:r>
          </a:p>
          <a:p>
            <a:r>
              <a:rPr lang="en-US" dirty="0"/>
              <a:t>Shorten Wilco sessions to meet an Early release Schedule</a:t>
            </a:r>
          </a:p>
          <a:p>
            <a:r>
              <a:rPr lang="en-US" dirty="0"/>
              <a:t>All staff will report to wilco regardless of assignment unless medical documentation is provided Preventing or the state reimplements the stay at home order</a:t>
            </a:r>
          </a:p>
          <a:p>
            <a:endParaRPr lang="en-US" dirty="0"/>
          </a:p>
        </p:txBody>
      </p:sp>
    </p:spTree>
    <p:extLst>
      <p:ext uri="{BB962C8B-B14F-4D97-AF65-F5344CB8AC3E}">
        <p14:creationId xmlns:p14="http://schemas.microsoft.com/office/powerpoint/2010/main" val="199075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224EF-E0B6-4841-AF00-049BD5E00708}"/>
              </a:ext>
            </a:extLst>
          </p:cNvPr>
          <p:cNvSpPr>
            <a:spLocks noGrp="1"/>
          </p:cNvSpPr>
          <p:nvPr>
            <p:ph type="title"/>
          </p:nvPr>
        </p:nvSpPr>
        <p:spPr/>
        <p:txBody>
          <a:bodyPr/>
          <a:lstStyle/>
          <a:p>
            <a:r>
              <a:rPr lang="en-US" dirty="0"/>
              <a:t>Preschool</a:t>
            </a:r>
          </a:p>
        </p:txBody>
      </p:sp>
      <p:sp>
        <p:nvSpPr>
          <p:cNvPr id="3" name="Content Placeholder 2">
            <a:extLst>
              <a:ext uri="{FF2B5EF4-FFF2-40B4-BE49-F238E27FC236}">
                <a16:creationId xmlns:a16="http://schemas.microsoft.com/office/drawing/2014/main" xmlns="" id="{BD61C2D4-7364-48D9-B42A-F3A90E4766F8}"/>
              </a:ext>
            </a:extLst>
          </p:cNvPr>
          <p:cNvSpPr>
            <a:spLocks noGrp="1"/>
          </p:cNvSpPr>
          <p:nvPr>
            <p:ph sz="quarter" idx="13"/>
          </p:nvPr>
        </p:nvSpPr>
        <p:spPr/>
        <p:txBody>
          <a:bodyPr>
            <a:normAutofit/>
          </a:bodyPr>
          <a:lstStyle/>
          <a:p>
            <a:pPr marL="0" indent="0">
              <a:buNone/>
            </a:pPr>
            <a:r>
              <a:rPr lang="en-US" sz="3200" dirty="0"/>
              <a:t>At this time, wilco does intend to offer our preschool program to the community.  We will be utilizing the guidelines mentioned at the beginning of the presentation.  ISBE is to release additional guidance for preschool programs this week.</a:t>
            </a:r>
          </a:p>
        </p:txBody>
      </p:sp>
    </p:spTree>
    <p:extLst>
      <p:ext uri="{BB962C8B-B14F-4D97-AF65-F5344CB8AC3E}">
        <p14:creationId xmlns:p14="http://schemas.microsoft.com/office/powerpoint/2010/main" val="119907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76691F-DAAC-4F3E-9142-C31E5A6098AD}"/>
              </a:ext>
            </a:extLst>
          </p:cNvPr>
          <p:cNvSpPr>
            <a:spLocks noGrp="1"/>
          </p:cNvSpPr>
          <p:nvPr>
            <p:ph type="title"/>
          </p:nvPr>
        </p:nvSpPr>
        <p:spPr/>
        <p:txBody>
          <a:bodyPr/>
          <a:lstStyle/>
          <a:p>
            <a:r>
              <a:rPr lang="en-US" dirty="0"/>
              <a:t>Questions/Concerns</a:t>
            </a:r>
          </a:p>
        </p:txBody>
      </p:sp>
      <p:sp>
        <p:nvSpPr>
          <p:cNvPr id="3" name="Content Placeholder 2">
            <a:extLst>
              <a:ext uri="{FF2B5EF4-FFF2-40B4-BE49-F238E27FC236}">
                <a16:creationId xmlns:a16="http://schemas.microsoft.com/office/drawing/2014/main" xmlns="" id="{66D97982-F9F8-41D0-8E01-A6EDB22C7A1E}"/>
              </a:ext>
            </a:extLst>
          </p:cNvPr>
          <p:cNvSpPr>
            <a:spLocks noGrp="1"/>
          </p:cNvSpPr>
          <p:nvPr>
            <p:ph sz="quarter" idx="13"/>
          </p:nvPr>
        </p:nvSpPr>
        <p:spPr>
          <a:xfrm>
            <a:off x="913774" y="1970468"/>
            <a:ext cx="10363826" cy="3820731"/>
          </a:xfrm>
        </p:spPr>
        <p:txBody>
          <a:bodyPr>
            <a:normAutofit/>
          </a:bodyPr>
          <a:lstStyle/>
          <a:p>
            <a:r>
              <a:rPr lang="en-US" dirty="0"/>
              <a:t>Will times be designated during the school day for students to complete their remote activities during their normally scheduled Wilco Time?</a:t>
            </a:r>
          </a:p>
          <a:p>
            <a:r>
              <a:rPr lang="en-US" dirty="0"/>
              <a:t>Will students be permitted to drive to wilco to join in lab activities if Districts are engaged in Remote Learning?</a:t>
            </a:r>
          </a:p>
          <a:p>
            <a:r>
              <a:rPr lang="en-US" dirty="0"/>
              <a:t>Will home schooled students be able to access programing as they have in the past?</a:t>
            </a:r>
          </a:p>
          <a:p>
            <a:r>
              <a:rPr lang="en-US" dirty="0"/>
              <a:t>How will districts utilize their ‘Remote Planning Days?’</a:t>
            </a:r>
          </a:p>
          <a:p>
            <a:r>
              <a:rPr lang="en-US" dirty="0"/>
              <a:t>How will Health Screening/Contact Tracing information be shared with Wilco?</a:t>
            </a:r>
          </a:p>
          <a:p>
            <a:endParaRPr lang="en-US" dirty="0"/>
          </a:p>
          <a:p>
            <a:endParaRPr lang="en-US" dirty="0"/>
          </a:p>
        </p:txBody>
      </p:sp>
    </p:spTree>
    <p:extLst>
      <p:ext uri="{BB962C8B-B14F-4D97-AF65-F5344CB8AC3E}">
        <p14:creationId xmlns:p14="http://schemas.microsoft.com/office/powerpoint/2010/main" val="2226039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E59C364-26C8-4859-B785-751DA3B67351}"/>
              </a:ext>
            </a:extLst>
          </p:cNvPr>
          <p:cNvSpPr>
            <a:spLocks noGrp="1"/>
          </p:cNvSpPr>
          <p:nvPr>
            <p:ph type="ctrTitle"/>
          </p:nvPr>
        </p:nvSpPr>
        <p:spPr>
          <a:xfrm>
            <a:off x="1751012" y="1442435"/>
            <a:ext cx="8689976" cy="1736499"/>
          </a:xfrm>
        </p:spPr>
        <p:txBody>
          <a:bodyPr/>
          <a:lstStyle/>
          <a:p>
            <a:r>
              <a:rPr lang="en-US" dirty="0"/>
              <a:t>Board Thoughts and Discussion</a:t>
            </a:r>
          </a:p>
        </p:txBody>
      </p:sp>
      <p:sp>
        <p:nvSpPr>
          <p:cNvPr id="7" name="Subtitle 6">
            <a:extLst>
              <a:ext uri="{FF2B5EF4-FFF2-40B4-BE49-F238E27FC236}">
                <a16:creationId xmlns:a16="http://schemas.microsoft.com/office/drawing/2014/main" xmlns="" id="{BE38DAF9-CAED-4FB8-8D4B-3C77DD462211}"/>
              </a:ext>
            </a:extLst>
          </p:cNvPr>
          <p:cNvSpPr>
            <a:spLocks noGrp="1"/>
          </p:cNvSpPr>
          <p:nvPr>
            <p:ph type="subTitle" idx="1"/>
          </p:nvPr>
        </p:nvSpPr>
        <p:spPr/>
        <p:txBody>
          <a:bodyPr>
            <a:normAutofit/>
          </a:bodyPr>
          <a:lstStyle/>
          <a:p>
            <a:r>
              <a:rPr lang="en-US" sz="4400" dirty="0"/>
              <a:t>Thank You!</a:t>
            </a:r>
          </a:p>
        </p:txBody>
      </p:sp>
    </p:spTree>
    <p:extLst>
      <p:ext uri="{BB962C8B-B14F-4D97-AF65-F5344CB8AC3E}">
        <p14:creationId xmlns:p14="http://schemas.microsoft.com/office/powerpoint/2010/main" val="390554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E8196C-CB4A-4EB1-85B8-810195697797}"/>
              </a:ext>
            </a:extLst>
          </p:cNvPr>
          <p:cNvSpPr>
            <a:spLocks noGrp="1"/>
          </p:cNvSpPr>
          <p:nvPr>
            <p:ph type="title"/>
          </p:nvPr>
        </p:nvSpPr>
        <p:spPr/>
        <p:txBody>
          <a:bodyPr/>
          <a:lstStyle/>
          <a:p>
            <a:r>
              <a:rPr lang="en-US" dirty="0"/>
              <a:t>Our Mission</a:t>
            </a:r>
          </a:p>
        </p:txBody>
      </p:sp>
      <p:sp>
        <p:nvSpPr>
          <p:cNvPr id="3" name="Content Placeholder 2">
            <a:extLst>
              <a:ext uri="{FF2B5EF4-FFF2-40B4-BE49-F238E27FC236}">
                <a16:creationId xmlns:a16="http://schemas.microsoft.com/office/drawing/2014/main" xmlns="" id="{82564D01-8428-492B-924C-C707C981345D}"/>
              </a:ext>
            </a:extLst>
          </p:cNvPr>
          <p:cNvSpPr>
            <a:spLocks noGrp="1"/>
          </p:cNvSpPr>
          <p:nvPr>
            <p:ph sz="quarter" idx="13"/>
          </p:nvPr>
        </p:nvSpPr>
        <p:spPr/>
        <p:txBody>
          <a:bodyPr>
            <a:normAutofit/>
          </a:bodyPr>
          <a:lstStyle/>
          <a:p>
            <a:pPr marL="0" indent="0" algn="ctr">
              <a:buNone/>
            </a:pPr>
            <a:r>
              <a:rPr lang="en-US" sz="3200" dirty="0"/>
              <a:t>To Provide a safe environment for students and Staff in order to develop skill sets that provide a pathway to college and career readiness.</a:t>
            </a:r>
          </a:p>
        </p:txBody>
      </p:sp>
    </p:spTree>
    <p:extLst>
      <p:ext uri="{BB962C8B-B14F-4D97-AF65-F5344CB8AC3E}">
        <p14:creationId xmlns:p14="http://schemas.microsoft.com/office/powerpoint/2010/main" val="90471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E788A7-CF4B-4EDA-88AC-7E60E3AF1649}"/>
              </a:ext>
            </a:extLst>
          </p:cNvPr>
          <p:cNvSpPr>
            <a:spLocks noGrp="1"/>
          </p:cNvSpPr>
          <p:nvPr>
            <p:ph type="title"/>
          </p:nvPr>
        </p:nvSpPr>
        <p:spPr/>
        <p:txBody>
          <a:bodyPr/>
          <a:lstStyle/>
          <a:p>
            <a:r>
              <a:rPr lang="en-US" dirty="0"/>
              <a:t>Guidance</a:t>
            </a:r>
          </a:p>
        </p:txBody>
      </p:sp>
      <p:sp>
        <p:nvSpPr>
          <p:cNvPr id="3" name="Content Placeholder 2">
            <a:extLst>
              <a:ext uri="{FF2B5EF4-FFF2-40B4-BE49-F238E27FC236}">
                <a16:creationId xmlns:a16="http://schemas.microsoft.com/office/drawing/2014/main" xmlns="" id="{3589A906-A26C-452F-A04E-087F0B37F138}"/>
              </a:ext>
            </a:extLst>
          </p:cNvPr>
          <p:cNvSpPr>
            <a:spLocks noGrp="1"/>
          </p:cNvSpPr>
          <p:nvPr>
            <p:ph sz="quarter" idx="13"/>
          </p:nvPr>
        </p:nvSpPr>
        <p:spPr/>
        <p:txBody>
          <a:bodyPr>
            <a:normAutofit lnSpcReduction="10000"/>
          </a:bodyPr>
          <a:lstStyle/>
          <a:p>
            <a:pPr marL="0" indent="0">
              <a:buNone/>
            </a:pPr>
            <a:r>
              <a:rPr lang="en-US" dirty="0"/>
              <a:t>This plan was developed with information from the Centers for Disease Control and prevention (CDC), the Illinois department of public health (IDPH), and the Illinois state board of education (ISBE).</a:t>
            </a:r>
          </a:p>
          <a:p>
            <a:pPr marL="0" indent="0">
              <a:buNone/>
            </a:pPr>
            <a:endParaRPr lang="en-US" dirty="0"/>
          </a:p>
          <a:p>
            <a:pPr marL="0" indent="0">
              <a:buNone/>
            </a:pPr>
            <a:r>
              <a:rPr lang="en-US" dirty="0"/>
              <a:t>Scheduling options have tentatively been discussed with districts.</a:t>
            </a:r>
          </a:p>
          <a:p>
            <a:pPr marL="0" indent="0">
              <a:buNone/>
            </a:pPr>
            <a:endParaRPr lang="en-US" dirty="0"/>
          </a:p>
          <a:p>
            <a:pPr marL="0" indent="0">
              <a:buNone/>
            </a:pPr>
            <a:r>
              <a:rPr lang="en-US" dirty="0"/>
              <a:t>The plan is intended for guidance in the development of additional </a:t>
            </a:r>
            <a:r>
              <a:rPr lang="en-US" dirty="0" err="1"/>
              <a:t>protocals</a:t>
            </a:r>
            <a:r>
              <a:rPr lang="en-US" dirty="0"/>
              <a:t> and procedures for individual programs and spaces at the center.</a:t>
            </a:r>
          </a:p>
        </p:txBody>
      </p:sp>
    </p:spTree>
    <p:extLst>
      <p:ext uri="{BB962C8B-B14F-4D97-AF65-F5344CB8AC3E}">
        <p14:creationId xmlns:p14="http://schemas.microsoft.com/office/powerpoint/2010/main" val="206593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xmlns="" id="{B1981535-B5AA-4E0C-ACE5-925CC19B20F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BF97D060-AA7E-4411-BA62-28BD1EBD55D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xmlns="" id="{9935250F-9475-4A7C-BD20-F3DD2BCA32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
            <a:extLst>
              <a:ext uri="{FF2B5EF4-FFF2-40B4-BE49-F238E27FC236}">
                <a16:creationId xmlns:a16="http://schemas.microsoft.com/office/drawing/2014/main" xmlns="" id="{CCE9F723-9A0F-4D08-A318-9BECBA07D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3" y="321733"/>
            <a:ext cx="11548531" cy="6214534"/>
          </a:xfrm>
          <a:prstGeom prst="roundRect">
            <a:avLst>
              <a:gd name="adj" fmla="val 8642"/>
            </a:avLst>
          </a:pr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CC751CDD-D58E-46E4-9537-5DD051D62B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C1F8C391-7064-45B3-8EBE-281D2C70E0C0}"/>
              </a:ext>
            </a:extLst>
          </p:cNvPr>
          <p:cNvSpPr txBox="1"/>
          <p:nvPr/>
        </p:nvSpPr>
        <p:spPr>
          <a:xfrm>
            <a:off x="8033000" y="395001"/>
            <a:ext cx="2833352" cy="5632311"/>
          </a:xfrm>
          <a:prstGeom prst="rect">
            <a:avLst/>
          </a:prstGeom>
          <a:noFill/>
        </p:spPr>
        <p:txBody>
          <a:bodyPr wrap="square" rtlCol="0">
            <a:spAutoFit/>
          </a:bodyPr>
          <a:lstStyle/>
          <a:p>
            <a:r>
              <a:rPr lang="en-US" sz="2400" dirty="0"/>
              <a:t>Data Notes from our Region</a:t>
            </a:r>
          </a:p>
          <a:p>
            <a:endParaRPr lang="en-US" sz="2400" dirty="0"/>
          </a:p>
          <a:p>
            <a:pPr marL="285750" indent="-285750">
              <a:buFont typeface="Arial" panose="020B0604020202020204" pitchFamily="34" charset="0"/>
              <a:buChar char="•"/>
            </a:pPr>
            <a:r>
              <a:rPr lang="en-US" sz="2400" dirty="0"/>
              <a:t>Rate of infection has remained stable, but cases have seen an increase</a:t>
            </a:r>
          </a:p>
          <a:p>
            <a:pPr marL="285750" indent="-285750">
              <a:buFont typeface="Arial" panose="020B0604020202020204" pitchFamily="34" charset="0"/>
              <a:buChar char="•"/>
            </a:pPr>
            <a:r>
              <a:rPr lang="en-US" sz="2400" dirty="0"/>
              <a:t>Hospitalizations have been going down.  </a:t>
            </a:r>
          </a:p>
          <a:p>
            <a:pPr marL="285750" indent="-285750">
              <a:buFont typeface="Arial" panose="020B0604020202020204" pitchFamily="34" charset="0"/>
              <a:buChar char="•"/>
            </a:pPr>
            <a:r>
              <a:rPr lang="en-US" sz="2400" dirty="0"/>
              <a:t>Med Surg and ICU bed availability is still within acceptable range</a:t>
            </a:r>
          </a:p>
        </p:txBody>
      </p:sp>
      <p:sp>
        <p:nvSpPr>
          <p:cNvPr id="8" name="Rectangle 7">
            <a:extLst>
              <a:ext uri="{FF2B5EF4-FFF2-40B4-BE49-F238E27FC236}">
                <a16:creationId xmlns:a16="http://schemas.microsoft.com/office/drawing/2014/main" xmlns="" id="{163CCF56-6D6F-4484-8359-53FBDEDE83D7}"/>
              </a:ext>
            </a:extLst>
          </p:cNvPr>
          <p:cNvSpPr/>
          <p:nvPr/>
        </p:nvSpPr>
        <p:spPr>
          <a:xfrm>
            <a:off x="7484375" y="5875822"/>
            <a:ext cx="4070281" cy="369332"/>
          </a:xfrm>
          <a:prstGeom prst="rect">
            <a:avLst/>
          </a:prstGeom>
        </p:spPr>
        <p:txBody>
          <a:bodyPr wrap="none">
            <a:spAutoFit/>
          </a:bodyPr>
          <a:lstStyle/>
          <a:p>
            <a:r>
              <a:rPr lang="en-US" dirty="0">
                <a:hlinkClick r:id="rId4"/>
              </a:rPr>
              <a:t>https://www.dph.illinois.gov/regionmetrics</a:t>
            </a:r>
            <a:endParaRPr lang="en-US" dirty="0"/>
          </a:p>
        </p:txBody>
      </p:sp>
      <p:pic>
        <p:nvPicPr>
          <p:cNvPr id="12" name="Content Placeholder 11">
            <a:extLst>
              <a:ext uri="{FF2B5EF4-FFF2-40B4-BE49-F238E27FC236}">
                <a16:creationId xmlns:a16="http://schemas.microsoft.com/office/drawing/2014/main" xmlns="" id="{CBB1B151-99B4-4BB3-BA6C-82A3E7D4EE39}"/>
              </a:ext>
            </a:extLst>
          </p:cNvPr>
          <p:cNvPicPr>
            <a:picLocks noGrp="1" noChangeAspect="1"/>
          </p:cNvPicPr>
          <p:nvPr>
            <p:ph sz="quarter" idx="13"/>
          </p:nvPr>
        </p:nvPicPr>
        <p:blipFill rotWithShape="1">
          <a:blip r:embed="rId5"/>
          <a:srcRect l="59186" t="17758" b="22441"/>
          <a:stretch/>
        </p:blipFill>
        <p:spPr>
          <a:xfrm>
            <a:off x="979210" y="1300767"/>
            <a:ext cx="6505165" cy="4283942"/>
          </a:xfrm>
          <a:prstGeom prst="rect">
            <a:avLst/>
          </a:prstGeom>
        </p:spPr>
      </p:pic>
    </p:spTree>
    <p:extLst>
      <p:ext uri="{BB962C8B-B14F-4D97-AF65-F5344CB8AC3E}">
        <p14:creationId xmlns:p14="http://schemas.microsoft.com/office/powerpoint/2010/main" val="1671058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61A8D-8CFF-46D2-8B15-745617D61279}"/>
              </a:ext>
            </a:extLst>
          </p:cNvPr>
          <p:cNvSpPr>
            <a:spLocks noGrp="1"/>
          </p:cNvSpPr>
          <p:nvPr>
            <p:ph type="title"/>
          </p:nvPr>
        </p:nvSpPr>
        <p:spPr/>
        <p:txBody>
          <a:bodyPr/>
          <a:lstStyle/>
          <a:p>
            <a:r>
              <a:rPr lang="en-US" dirty="0"/>
              <a:t>Over View of Safety Measures</a:t>
            </a:r>
          </a:p>
        </p:txBody>
      </p:sp>
      <p:sp>
        <p:nvSpPr>
          <p:cNvPr id="3" name="Content Placeholder 2">
            <a:extLst>
              <a:ext uri="{FF2B5EF4-FFF2-40B4-BE49-F238E27FC236}">
                <a16:creationId xmlns:a16="http://schemas.microsoft.com/office/drawing/2014/main" xmlns="" id="{3B087BFD-CFCF-4F8F-93AF-C76DD44215D6}"/>
              </a:ext>
            </a:extLst>
          </p:cNvPr>
          <p:cNvSpPr>
            <a:spLocks noGrp="1"/>
          </p:cNvSpPr>
          <p:nvPr>
            <p:ph sz="quarter" idx="13"/>
          </p:nvPr>
        </p:nvSpPr>
        <p:spPr>
          <a:xfrm>
            <a:off x="913774" y="1931831"/>
            <a:ext cx="10363826" cy="4482823"/>
          </a:xfrm>
        </p:spPr>
        <p:txBody>
          <a:bodyPr>
            <a:normAutofit fontScale="92500" lnSpcReduction="10000"/>
          </a:bodyPr>
          <a:lstStyle/>
          <a:p>
            <a:r>
              <a:rPr lang="en-US" dirty="0"/>
              <a:t>Classes at Half Capacity for room with Six Foot Spacing</a:t>
            </a:r>
          </a:p>
          <a:p>
            <a:r>
              <a:rPr lang="en-US" dirty="0"/>
              <a:t>Facemasks and Face Shields</a:t>
            </a:r>
          </a:p>
          <a:p>
            <a:r>
              <a:rPr lang="en-US" dirty="0"/>
              <a:t>Health Safety Checks As students enter the Building to Start the Year</a:t>
            </a:r>
          </a:p>
          <a:p>
            <a:r>
              <a:rPr lang="en-US" dirty="0"/>
              <a:t>Handwashing or Sanitizing stations in each room</a:t>
            </a:r>
          </a:p>
          <a:p>
            <a:r>
              <a:rPr lang="en-US" dirty="0"/>
              <a:t>Additional Cleaning Each Day</a:t>
            </a:r>
          </a:p>
          <a:p>
            <a:r>
              <a:rPr lang="en-US" dirty="0"/>
              <a:t>Directional Hallways: Arrows and Circles reminding of distancing</a:t>
            </a:r>
          </a:p>
          <a:p>
            <a:r>
              <a:rPr lang="en-US" dirty="0"/>
              <a:t>Isolation Room</a:t>
            </a:r>
          </a:p>
          <a:p>
            <a:r>
              <a:rPr lang="en-US" dirty="0"/>
              <a:t>Incorporation of Outdoor Space</a:t>
            </a:r>
          </a:p>
          <a:p>
            <a:r>
              <a:rPr lang="en-US" dirty="0"/>
              <a:t>Additional Barriers in Bathrooms</a:t>
            </a:r>
          </a:p>
          <a:p>
            <a:r>
              <a:rPr lang="en-US" dirty="0"/>
              <a:t>Signs for Each Classroom with Hygiene Reminders</a:t>
            </a:r>
          </a:p>
        </p:txBody>
      </p:sp>
    </p:spTree>
    <p:extLst>
      <p:ext uri="{BB962C8B-B14F-4D97-AF65-F5344CB8AC3E}">
        <p14:creationId xmlns:p14="http://schemas.microsoft.com/office/powerpoint/2010/main" val="11079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8C5C0A-D857-4FA6-9CE3-DCFD386A7196}"/>
              </a:ext>
            </a:extLst>
          </p:cNvPr>
          <p:cNvSpPr>
            <a:spLocks noGrp="1"/>
          </p:cNvSpPr>
          <p:nvPr>
            <p:ph type="title"/>
          </p:nvPr>
        </p:nvSpPr>
        <p:spPr/>
        <p:txBody>
          <a:bodyPr/>
          <a:lstStyle/>
          <a:p>
            <a:r>
              <a:rPr lang="en-US" dirty="0"/>
              <a:t>Blended Learning</a:t>
            </a:r>
          </a:p>
        </p:txBody>
      </p:sp>
      <p:sp>
        <p:nvSpPr>
          <p:cNvPr id="3" name="Content Placeholder 2">
            <a:extLst>
              <a:ext uri="{FF2B5EF4-FFF2-40B4-BE49-F238E27FC236}">
                <a16:creationId xmlns:a16="http://schemas.microsoft.com/office/drawing/2014/main" xmlns="" id="{7E68848A-0EB4-481F-BB6B-ADCC4BBA7CFD}"/>
              </a:ext>
            </a:extLst>
          </p:cNvPr>
          <p:cNvSpPr>
            <a:spLocks noGrp="1"/>
          </p:cNvSpPr>
          <p:nvPr>
            <p:ph sz="quarter" idx="13"/>
          </p:nvPr>
        </p:nvSpPr>
        <p:spPr>
          <a:xfrm>
            <a:off x="913774" y="1970468"/>
            <a:ext cx="10363826" cy="3820731"/>
          </a:xfrm>
        </p:spPr>
        <p:txBody>
          <a:bodyPr>
            <a:normAutofit fontScale="92500" lnSpcReduction="20000"/>
          </a:bodyPr>
          <a:lstStyle/>
          <a:p>
            <a:r>
              <a:rPr lang="en-US" dirty="0"/>
              <a:t>Each student will be issued a @wilcoacc.org Google Account to engage in Blended Learning.</a:t>
            </a:r>
          </a:p>
          <a:p>
            <a:r>
              <a:rPr lang="en-US" dirty="0"/>
              <a:t>Students will focus on the theory concepts in our programs on days they are not in session at the Center through Google Classroom. </a:t>
            </a:r>
          </a:p>
          <a:p>
            <a:r>
              <a:rPr lang="en-US" dirty="0"/>
              <a:t>On Days in attendance at the Center, instructors will focus on the skill components of our classes.  </a:t>
            </a:r>
          </a:p>
          <a:p>
            <a:r>
              <a:rPr lang="en-US" dirty="0"/>
              <a:t>Grading will occur as indicated in program syllabi.</a:t>
            </a:r>
          </a:p>
          <a:p>
            <a:r>
              <a:rPr lang="en-US" dirty="0"/>
              <a:t>Office hours will be provided between 2:30 and 3:00 Pm each day to answer additional questions students may have.</a:t>
            </a:r>
          </a:p>
          <a:p>
            <a:r>
              <a:rPr lang="en-US" dirty="0"/>
              <a:t>Tutoring/support services will be provided both in person and via hangouts/zoom</a:t>
            </a:r>
          </a:p>
          <a:p>
            <a:endParaRPr lang="en-US" dirty="0"/>
          </a:p>
        </p:txBody>
      </p:sp>
    </p:spTree>
    <p:extLst>
      <p:ext uri="{BB962C8B-B14F-4D97-AF65-F5344CB8AC3E}">
        <p14:creationId xmlns:p14="http://schemas.microsoft.com/office/powerpoint/2010/main" val="405276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BCF3D9-56ED-4B22-B6BB-2C15106078F2}"/>
              </a:ext>
            </a:extLst>
          </p:cNvPr>
          <p:cNvSpPr>
            <a:spLocks noGrp="1"/>
          </p:cNvSpPr>
          <p:nvPr>
            <p:ph type="title"/>
          </p:nvPr>
        </p:nvSpPr>
        <p:spPr/>
        <p:txBody>
          <a:bodyPr/>
          <a:lstStyle/>
          <a:p>
            <a:r>
              <a:rPr lang="en-US" dirty="0"/>
              <a:t>Google Classroom</a:t>
            </a:r>
          </a:p>
        </p:txBody>
      </p:sp>
      <p:sp>
        <p:nvSpPr>
          <p:cNvPr id="3" name="Content Placeholder 2">
            <a:extLst>
              <a:ext uri="{FF2B5EF4-FFF2-40B4-BE49-F238E27FC236}">
                <a16:creationId xmlns:a16="http://schemas.microsoft.com/office/drawing/2014/main" xmlns="" id="{BBBB0D79-EDF7-4F98-B42E-7E5F34E35705}"/>
              </a:ext>
            </a:extLst>
          </p:cNvPr>
          <p:cNvSpPr>
            <a:spLocks noGrp="1"/>
          </p:cNvSpPr>
          <p:nvPr>
            <p:ph sz="quarter" idx="13"/>
          </p:nvPr>
        </p:nvSpPr>
        <p:spPr>
          <a:xfrm>
            <a:off x="913774" y="2009104"/>
            <a:ext cx="10363826" cy="4230379"/>
          </a:xfrm>
        </p:spPr>
        <p:txBody>
          <a:bodyPr>
            <a:normAutofit/>
          </a:bodyPr>
          <a:lstStyle/>
          <a:p>
            <a:r>
              <a:rPr lang="en-US" sz="2400" dirty="0"/>
              <a:t>169 Training Hours provided by Don </a:t>
            </a:r>
            <a:r>
              <a:rPr lang="en-US" sz="2400" dirty="0" err="1"/>
              <a:t>Malec</a:t>
            </a:r>
            <a:r>
              <a:rPr lang="en-US" sz="2400" dirty="0"/>
              <a:t> and Jennifer Alessi</a:t>
            </a:r>
          </a:p>
          <a:p>
            <a:r>
              <a:rPr lang="en-US" sz="2400" dirty="0"/>
              <a:t>17 Page training agenda with hyperlinks Developed </a:t>
            </a:r>
          </a:p>
          <a:p>
            <a:r>
              <a:rPr lang="en-US" sz="2400" dirty="0"/>
              <a:t>Purchase of Pear Deck as an implementation resource</a:t>
            </a:r>
          </a:p>
          <a:p>
            <a:r>
              <a:rPr lang="en-US" sz="2400" dirty="0"/>
              <a:t>Purchase of Additional Technology to assist with recording demonstrations and/or Lectures</a:t>
            </a:r>
          </a:p>
          <a:p>
            <a:r>
              <a:rPr lang="en-US" sz="2400" dirty="0"/>
              <a:t>290 Hours of Paid Curriculum Developed along with countless additional hours</a:t>
            </a:r>
          </a:p>
          <a:p>
            <a:r>
              <a:rPr lang="en-US" sz="2400" dirty="0" err="1"/>
              <a:t>Bosa</a:t>
            </a:r>
            <a:r>
              <a:rPr lang="en-US" sz="2400" dirty="0"/>
              <a:t> and Julia working on Level I certification </a:t>
            </a:r>
          </a:p>
        </p:txBody>
      </p:sp>
    </p:spTree>
    <p:extLst>
      <p:ext uri="{BB962C8B-B14F-4D97-AF65-F5344CB8AC3E}">
        <p14:creationId xmlns:p14="http://schemas.microsoft.com/office/powerpoint/2010/main" val="332684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BEDEBE-CA8A-4208-904F-CCB3CE423397}"/>
              </a:ext>
            </a:extLst>
          </p:cNvPr>
          <p:cNvSpPr>
            <a:spLocks noGrp="1"/>
          </p:cNvSpPr>
          <p:nvPr>
            <p:ph type="title"/>
          </p:nvPr>
        </p:nvSpPr>
        <p:spPr/>
        <p:txBody>
          <a:bodyPr/>
          <a:lstStyle/>
          <a:p>
            <a:r>
              <a:rPr lang="en-US" dirty="0"/>
              <a:t>Limitations and Cancellations</a:t>
            </a:r>
          </a:p>
        </p:txBody>
      </p:sp>
      <p:sp>
        <p:nvSpPr>
          <p:cNvPr id="3" name="Content Placeholder 2">
            <a:extLst>
              <a:ext uri="{FF2B5EF4-FFF2-40B4-BE49-F238E27FC236}">
                <a16:creationId xmlns:a16="http://schemas.microsoft.com/office/drawing/2014/main" xmlns="" id="{C4C20A1F-25D6-4658-8EEC-221DEF277170}"/>
              </a:ext>
            </a:extLst>
          </p:cNvPr>
          <p:cNvSpPr>
            <a:spLocks noGrp="1"/>
          </p:cNvSpPr>
          <p:nvPr>
            <p:ph sz="quarter" idx="13"/>
          </p:nvPr>
        </p:nvSpPr>
        <p:spPr/>
        <p:txBody>
          <a:bodyPr/>
          <a:lstStyle/>
          <a:p>
            <a:pPr marL="0" indent="0">
              <a:buNone/>
            </a:pPr>
            <a:r>
              <a:rPr lang="en-US" dirty="0"/>
              <a:t>Per Guidance from IDPH and ISBE:</a:t>
            </a:r>
          </a:p>
          <a:p>
            <a:r>
              <a:rPr lang="en-US" dirty="0"/>
              <a:t>Only virtual field trips</a:t>
            </a:r>
          </a:p>
          <a:p>
            <a:r>
              <a:rPr lang="en-US" dirty="0"/>
              <a:t>Guest speakers through Zoom or Google Hangouts</a:t>
            </a:r>
          </a:p>
          <a:p>
            <a:r>
              <a:rPr lang="en-US" dirty="0"/>
              <a:t>Virtual Open House</a:t>
            </a:r>
          </a:p>
          <a:p>
            <a:r>
              <a:rPr lang="en-US" dirty="0"/>
              <a:t>Cancellation of Fall Buffets</a:t>
            </a:r>
          </a:p>
          <a:p>
            <a:r>
              <a:rPr lang="en-US" dirty="0"/>
              <a:t>Cancellation of Fall student tours visiting wilco</a:t>
            </a:r>
          </a:p>
          <a:p>
            <a:r>
              <a:rPr lang="en-US" dirty="0"/>
              <a:t>Professional development opportunities virtually or small group locally</a:t>
            </a:r>
          </a:p>
        </p:txBody>
      </p:sp>
    </p:spTree>
    <p:extLst>
      <p:ext uri="{BB962C8B-B14F-4D97-AF65-F5344CB8AC3E}">
        <p14:creationId xmlns:p14="http://schemas.microsoft.com/office/powerpoint/2010/main" val="1128466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AE0BDC-4981-440F-8B55-4BFFEEAC189B}"/>
              </a:ext>
            </a:extLst>
          </p:cNvPr>
          <p:cNvSpPr>
            <a:spLocks noGrp="1"/>
          </p:cNvSpPr>
          <p:nvPr>
            <p:ph type="title"/>
          </p:nvPr>
        </p:nvSpPr>
        <p:spPr/>
        <p:txBody>
          <a:bodyPr/>
          <a:lstStyle/>
          <a:p>
            <a:r>
              <a:rPr lang="en-US" dirty="0"/>
              <a:t>Implementation of ISBE and IDPH Guidelines</a:t>
            </a:r>
          </a:p>
        </p:txBody>
      </p:sp>
      <p:sp>
        <p:nvSpPr>
          <p:cNvPr id="3" name="Content Placeholder 2">
            <a:extLst>
              <a:ext uri="{FF2B5EF4-FFF2-40B4-BE49-F238E27FC236}">
                <a16:creationId xmlns:a16="http://schemas.microsoft.com/office/drawing/2014/main" xmlns="" id="{9F5F5CB8-C504-43FC-842B-460C8E91D33D}"/>
              </a:ext>
            </a:extLst>
          </p:cNvPr>
          <p:cNvSpPr>
            <a:spLocks noGrp="1"/>
          </p:cNvSpPr>
          <p:nvPr>
            <p:ph sz="quarter" idx="13"/>
          </p:nvPr>
        </p:nvSpPr>
        <p:spPr/>
        <p:txBody>
          <a:bodyPr/>
          <a:lstStyle/>
          <a:p>
            <a:r>
              <a:rPr lang="en-US" dirty="0"/>
              <a:t>Symptoms Requiring Absence</a:t>
            </a:r>
          </a:p>
          <a:p>
            <a:r>
              <a:rPr lang="en-US" dirty="0"/>
              <a:t>When to Return to Work</a:t>
            </a:r>
          </a:p>
          <a:p>
            <a:r>
              <a:rPr lang="en-US" dirty="0"/>
              <a:t>Referral to Testing for Staff with Symptoms</a:t>
            </a:r>
          </a:p>
          <a:p>
            <a:r>
              <a:rPr lang="en-US" dirty="0"/>
              <a:t>Communication with Feeder Schools and Will County Health Department on Contact Tracing</a:t>
            </a:r>
          </a:p>
        </p:txBody>
      </p:sp>
    </p:spTree>
    <p:extLst>
      <p:ext uri="{BB962C8B-B14F-4D97-AF65-F5344CB8AC3E}">
        <p14:creationId xmlns:p14="http://schemas.microsoft.com/office/powerpoint/2010/main" val="405314984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7180</TotalTime>
  <Words>712</Words>
  <Application>Microsoft Office PowerPoint</Application>
  <PresentationFormat>Custom</PresentationFormat>
  <Paragraphs>77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Droplet</vt:lpstr>
      <vt:lpstr>20-21 Re-Opening Plan</vt:lpstr>
      <vt:lpstr>Our Mission</vt:lpstr>
      <vt:lpstr>Guidance</vt:lpstr>
      <vt:lpstr>PowerPoint Presentation</vt:lpstr>
      <vt:lpstr>Over View of Safety Measures</vt:lpstr>
      <vt:lpstr>Blended Learning</vt:lpstr>
      <vt:lpstr>Google Classroom</vt:lpstr>
      <vt:lpstr>Limitations and Cancellations</vt:lpstr>
      <vt:lpstr>Implementation of ISBE and IDPH Guidelines</vt:lpstr>
      <vt:lpstr>Sanitation</vt:lpstr>
      <vt:lpstr>Scheduling</vt:lpstr>
      <vt:lpstr>Preschool</vt:lpstr>
      <vt:lpstr>Questions/Concerns</vt:lpstr>
      <vt:lpstr>Board Thoughts and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Re-Opening Plan</dc:title>
  <dc:creator>Elizabeth Kaufman</dc:creator>
  <cp:lastModifiedBy>Sybil Perkins</cp:lastModifiedBy>
  <cp:revision>22</cp:revision>
  <dcterms:created xsi:type="dcterms:W3CDTF">2020-07-17T12:50:17Z</dcterms:created>
  <dcterms:modified xsi:type="dcterms:W3CDTF">2020-07-23T16:25:04Z</dcterms:modified>
</cp:coreProperties>
</file>